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74" r:id="rId4"/>
    <p:sldId id="275" r:id="rId5"/>
    <p:sldId id="262" r:id="rId6"/>
    <p:sldId id="264" r:id="rId7"/>
    <p:sldId id="276" r:id="rId8"/>
    <p:sldId id="265" r:id="rId9"/>
    <p:sldId id="273"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7F70A3-7DE1-00D1-6483-EE01EC403F72}" v="2596" dt="2020-10-01T12:46:50.6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4f5cddff4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4f5cddff4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lnSpc>
                <a:spcPct val="114999"/>
              </a:lnSpc>
              <a:buNone/>
            </a:pPr>
            <a:r>
              <a:rPr lang="en" dirty="0"/>
              <a:t>Sexual attraction: </a:t>
            </a:r>
            <a:endParaRPr lang="en-US" dirty="0"/>
          </a:p>
          <a:p>
            <a:pPr indent="-342900">
              <a:lnSpc>
                <a:spcPct val="114999"/>
              </a:lnSpc>
              <a:buFont typeface="Arial,Sans-Serif"/>
              <a:buChar char="●"/>
            </a:pPr>
            <a:r>
              <a:rPr lang="en" dirty="0"/>
              <a:t>More of a mental thing</a:t>
            </a:r>
            <a:endParaRPr lang="en-US" dirty="0"/>
          </a:p>
          <a:p>
            <a:pPr indent="-342900">
              <a:lnSpc>
                <a:spcPct val="114999"/>
              </a:lnSpc>
              <a:buFont typeface="Arial,Sans-Serif"/>
              <a:buChar char="●"/>
            </a:pPr>
            <a:r>
              <a:rPr lang="en" dirty="0"/>
              <a:t>Sexual attraction can trigger libido</a:t>
            </a:r>
            <a:endParaRPr lang="en-US" dirty="0"/>
          </a:p>
          <a:p>
            <a:pPr indent="-342900">
              <a:lnSpc>
                <a:spcPct val="114999"/>
              </a:lnSpc>
              <a:buFont typeface="Arial,Sans-Serif"/>
              <a:buChar char="●"/>
            </a:pPr>
            <a:r>
              <a:rPr lang="en" dirty="0"/>
              <a:t>Helps target libido</a:t>
            </a:r>
            <a:endParaRPr lang="en-US" dirty="0"/>
          </a:p>
          <a:p>
            <a:pPr marL="0" indent="0">
              <a:lnSpc>
                <a:spcPct val="114999"/>
              </a:lnSpc>
              <a:buNone/>
            </a:pPr>
            <a:r>
              <a:rPr lang="en" dirty="0"/>
              <a:t>Libido:</a:t>
            </a:r>
            <a:endParaRPr lang="en-US" dirty="0"/>
          </a:p>
          <a:p>
            <a:pPr indent="-342900">
              <a:lnSpc>
                <a:spcPct val="114999"/>
              </a:lnSpc>
              <a:buFont typeface="Arial,Sans-Serif"/>
              <a:buChar char="●"/>
            </a:pPr>
            <a:r>
              <a:rPr lang="en" dirty="0"/>
              <a:t>Sex drive</a:t>
            </a:r>
            <a:endParaRPr lang="en-US" dirty="0"/>
          </a:p>
          <a:p>
            <a:pPr indent="-342900">
              <a:lnSpc>
                <a:spcPct val="114999"/>
              </a:lnSpc>
              <a:buFont typeface="Arial,Sans-Serif"/>
              <a:buChar char="●"/>
            </a:pPr>
            <a:r>
              <a:rPr lang="en" dirty="0"/>
              <a:t>Can be activated by sexual attraction or unrelated</a:t>
            </a:r>
            <a:endParaRPr lang="en-US" dirty="0"/>
          </a:p>
          <a:p>
            <a:pPr indent="-342900">
              <a:lnSpc>
                <a:spcPct val="114999"/>
              </a:lnSpc>
              <a:buFont typeface="Arial,Sans-Serif"/>
              <a:buChar char="●"/>
            </a:pPr>
            <a:r>
              <a:rPr lang="en" dirty="0"/>
              <a:t>The libido is when your genitals say “Hey! Hey! Down here! Notice me! I </a:t>
            </a:r>
            <a:r>
              <a:rPr lang="en" dirty="0" err="1"/>
              <a:t>wanna</a:t>
            </a:r>
            <a:r>
              <a:rPr lang="en" dirty="0"/>
              <a:t> do something! Down here! Hey!” and generally nag you for attention.</a:t>
            </a:r>
            <a:endParaRPr lang="en-US" dirty="0"/>
          </a:p>
          <a:p>
            <a:pPr indent="-342900">
              <a:lnSpc>
                <a:spcPct val="114999"/>
              </a:lnSpc>
              <a:buFont typeface="Arial,Sans-Serif"/>
              <a:buChar char="●"/>
            </a:pPr>
            <a:r>
              <a:rPr lang="en" dirty="0"/>
              <a:t>Ace people often have a libido, but it’s not really targeted at anything. </a:t>
            </a:r>
            <a:endParaRPr lang="en-US" dirty="0"/>
          </a:p>
          <a:p>
            <a:pPr indent="-342900">
              <a:lnSpc>
                <a:spcPct val="114999"/>
              </a:lnSpc>
              <a:buFont typeface="Arial,Sans-Serif"/>
              <a:buChar char="●"/>
            </a:pPr>
            <a:r>
              <a:rPr lang="en" dirty="0"/>
              <a:t>Some ace people don’t have a libido. </a:t>
            </a:r>
            <a:endParaRPr lang="en-US" dirty="0"/>
          </a:p>
          <a:p>
            <a:pPr marL="0" indent="0">
              <a:lnSpc>
                <a:spcPct val="114999"/>
              </a:lnSpc>
              <a:buNone/>
            </a:pPr>
            <a:r>
              <a:rPr lang="en" dirty="0"/>
              <a:t>Arousal:</a:t>
            </a:r>
            <a:endParaRPr lang="en-US" dirty="0"/>
          </a:p>
          <a:p>
            <a:pPr indent="-342900">
              <a:lnSpc>
                <a:spcPct val="114999"/>
              </a:lnSpc>
              <a:buFont typeface="Arial,Sans-Serif"/>
              <a:buChar char="●"/>
            </a:pPr>
            <a:r>
              <a:rPr lang="en" dirty="0"/>
              <a:t>Arousal is when your genitals physically react to something. </a:t>
            </a:r>
            <a:endParaRPr lang="en-US" dirty="0"/>
          </a:p>
          <a:p>
            <a:pPr marL="0" lvl="0" indent="0" algn="l">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r>
              <a:rPr lang="en-US" dirty="0">
                <a:latin typeface="Calibri"/>
                <a:cs typeface="Calibri"/>
              </a:rPr>
              <a:t>Umbrella terms</a:t>
            </a:r>
          </a:p>
          <a:p>
            <a:pPr>
              <a:buNone/>
            </a:pPr>
            <a:r>
              <a:rPr lang="en-US"/>
              <a:t>A demisexual is a person who may experience sexual attraction but only after forming a strong emotional connection with someone.</a:t>
            </a:r>
          </a:p>
        </p:txBody>
      </p:sp>
    </p:spTree>
    <p:extLst>
      <p:ext uri="{BB962C8B-B14F-4D97-AF65-F5344CB8AC3E}">
        <p14:creationId xmlns:p14="http://schemas.microsoft.com/office/powerpoint/2010/main" val="2439227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4f5cddff4b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4f5cddff4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lnSpc>
                <a:spcPct val="114999"/>
              </a:lnSpc>
              <a:buNone/>
            </a:pPr>
            <a:r>
              <a:rPr lang="en" dirty="0"/>
              <a:t>A tool some use to explain asexual and </a:t>
            </a:r>
            <a:r>
              <a:rPr lang="en" dirty="0" err="1"/>
              <a:t>aromantic</a:t>
            </a:r>
            <a:r>
              <a:rPr lang="en" dirty="0"/>
              <a:t> experiences. Sometime you see the acronym SAM</a:t>
            </a:r>
            <a:endParaRPr lang="en-US" dirty="0"/>
          </a:p>
          <a:p>
            <a:pPr marL="0" indent="0">
              <a:lnSpc>
                <a:spcPct val="114999"/>
              </a:lnSpc>
              <a:spcBef>
                <a:spcPts val="1600"/>
              </a:spcBef>
              <a:buNone/>
            </a:pPr>
            <a:r>
              <a:rPr lang="en" dirty="0"/>
              <a:t>Different categories of attraction:</a:t>
            </a:r>
            <a:endParaRPr lang="en-US"/>
          </a:p>
          <a:p>
            <a:pPr indent="-342900">
              <a:lnSpc>
                <a:spcPct val="114999"/>
              </a:lnSpc>
              <a:spcBef>
                <a:spcPts val="1600"/>
              </a:spcBef>
              <a:buFont typeface="Arial,Sans-Serif"/>
              <a:buChar char="●"/>
            </a:pPr>
            <a:r>
              <a:rPr lang="en" dirty="0"/>
              <a:t>Sexual</a:t>
            </a:r>
            <a:endParaRPr lang="en-US"/>
          </a:p>
          <a:p>
            <a:pPr marL="1371600" lvl="1" indent="-317500">
              <a:lnSpc>
                <a:spcPct val="114999"/>
              </a:lnSpc>
              <a:buFont typeface="Arial,Sans-Serif"/>
              <a:buChar char="○"/>
            </a:pPr>
            <a:r>
              <a:rPr lang="en" dirty="0"/>
              <a:t>Desire to be in a sexual relationship </a:t>
            </a:r>
            <a:endParaRPr lang="en-US"/>
          </a:p>
          <a:p>
            <a:pPr marL="1371600" lvl="1" indent="-317500">
              <a:lnSpc>
                <a:spcPct val="114999"/>
              </a:lnSpc>
              <a:buFont typeface="Arial,Sans-Serif"/>
              <a:buChar char="○"/>
            </a:pPr>
            <a:r>
              <a:rPr lang="en" dirty="0"/>
              <a:t>Want to do sexual things with another person</a:t>
            </a:r>
            <a:endParaRPr lang="en-US"/>
          </a:p>
          <a:p>
            <a:pPr indent="-342900">
              <a:lnSpc>
                <a:spcPct val="114999"/>
              </a:lnSpc>
              <a:buFont typeface="Arial,Sans-Serif"/>
              <a:buChar char="●"/>
            </a:pPr>
            <a:r>
              <a:rPr lang="en" dirty="0"/>
              <a:t>Romantic</a:t>
            </a:r>
            <a:endParaRPr lang="en-US"/>
          </a:p>
          <a:p>
            <a:pPr marL="1371600" lvl="1" indent="-317500">
              <a:lnSpc>
                <a:spcPct val="114999"/>
              </a:lnSpc>
              <a:buFont typeface="Arial,Sans-Serif"/>
              <a:buChar char="○"/>
            </a:pPr>
            <a:r>
              <a:rPr lang="en" dirty="0"/>
              <a:t>Desire to be in a romantic relationship</a:t>
            </a:r>
            <a:endParaRPr lang="en-US"/>
          </a:p>
          <a:p>
            <a:pPr marL="1371600" lvl="1" indent="-317500">
              <a:lnSpc>
                <a:spcPct val="114999"/>
              </a:lnSpc>
              <a:buFont typeface="Arial,Sans-Serif"/>
              <a:buChar char="○"/>
            </a:pPr>
            <a:r>
              <a:rPr lang="en" dirty="0"/>
              <a:t>Want to do romantic things with another person</a:t>
            </a:r>
            <a:endParaRPr lang="en-US"/>
          </a:p>
          <a:p>
            <a:pPr indent="-342900">
              <a:lnSpc>
                <a:spcPct val="114999"/>
              </a:lnSpc>
              <a:buFont typeface="Arial,Sans-Serif"/>
              <a:buChar char="●"/>
            </a:pPr>
            <a:r>
              <a:rPr lang="en" dirty="0"/>
              <a:t>Platonic</a:t>
            </a:r>
            <a:endParaRPr lang="en-US"/>
          </a:p>
          <a:p>
            <a:pPr marL="1371600" lvl="1" indent="-317500">
              <a:lnSpc>
                <a:spcPct val="114999"/>
              </a:lnSpc>
              <a:buFont typeface="Arial,Sans-Serif"/>
              <a:buChar char="○"/>
            </a:pPr>
            <a:r>
              <a:rPr lang="en" dirty="0"/>
              <a:t>Desire to be in a platonic relationship </a:t>
            </a:r>
            <a:endParaRPr lang="en-US"/>
          </a:p>
          <a:p>
            <a:pPr marL="1371600" lvl="1" indent="-317500">
              <a:lnSpc>
                <a:spcPct val="114999"/>
              </a:lnSpc>
              <a:buFont typeface="Arial,Sans-Serif"/>
              <a:buChar char="○"/>
            </a:pPr>
            <a:r>
              <a:rPr lang="en" dirty="0"/>
              <a:t>Desire to be close friends </a:t>
            </a:r>
            <a:endParaRPr lang="en-US"/>
          </a:p>
          <a:p>
            <a:pPr marL="1371600" lvl="1" indent="-317500">
              <a:lnSpc>
                <a:spcPct val="114999"/>
              </a:lnSpc>
              <a:buFont typeface="Arial,Sans-Serif"/>
              <a:buChar char="○"/>
            </a:pPr>
            <a:r>
              <a:rPr lang="en" dirty="0"/>
              <a:t>Can be just as intense as romantic or sexual</a:t>
            </a:r>
            <a:endParaRPr lang="en"/>
          </a:p>
          <a:p>
            <a:pPr indent="-342900">
              <a:lnSpc>
                <a:spcPct val="114999"/>
              </a:lnSpc>
              <a:buFont typeface="Arial,Sans-Serif"/>
              <a:buChar char="●"/>
            </a:pPr>
            <a:r>
              <a:rPr lang="en" dirty="0"/>
              <a:t>Aesthetic</a:t>
            </a:r>
            <a:endParaRPr lang="en-US"/>
          </a:p>
          <a:p>
            <a:pPr marL="1371600" lvl="1" indent="-317500">
              <a:lnSpc>
                <a:spcPct val="114999"/>
              </a:lnSpc>
              <a:buFont typeface="Arial,Sans-Serif"/>
              <a:buChar char="○"/>
            </a:pPr>
            <a:r>
              <a:rPr lang="en" dirty="0"/>
              <a:t>Admiring someone’s appearance </a:t>
            </a:r>
            <a:endParaRPr lang="en-US"/>
          </a:p>
          <a:p>
            <a:pPr marL="1371600" lvl="1" indent="-317500">
              <a:lnSpc>
                <a:spcPct val="114999"/>
              </a:lnSpc>
              <a:buFont typeface="Arial,Sans-Serif"/>
              <a:buChar char="○"/>
            </a:pPr>
            <a:r>
              <a:rPr lang="en" dirty="0"/>
              <a:t>Not sexual, but can happen at the same time</a:t>
            </a:r>
            <a:endParaRPr lang="en-US"/>
          </a:p>
          <a:p>
            <a:pPr marL="1371600" lvl="1" indent="-317500">
              <a:lnSpc>
                <a:spcPct val="114999"/>
              </a:lnSpc>
              <a:buFont typeface="Arial,Sans-Serif"/>
              <a:buChar char="○"/>
            </a:pPr>
            <a:r>
              <a:rPr lang="en" dirty="0"/>
              <a:t>Painting example</a:t>
            </a:r>
            <a:endParaRPr lang="en-US"/>
          </a:p>
          <a:p>
            <a:pPr indent="-342900">
              <a:lnSpc>
                <a:spcPct val="114999"/>
              </a:lnSpc>
              <a:buFont typeface="Arial,Sans-Serif"/>
              <a:buChar char="●"/>
            </a:pPr>
            <a:r>
              <a:rPr lang="en" dirty="0"/>
              <a:t>Sensual</a:t>
            </a:r>
            <a:endParaRPr lang="en-US"/>
          </a:p>
          <a:p>
            <a:pPr marL="1371600" lvl="1" indent="-317500">
              <a:lnSpc>
                <a:spcPct val="114999"/>
              </a:lnSpc>
              <a:buFont typeface="Arial,Sans-Serif"/>
              <a:buChar char="○"/>
            </a:pPr>
            <a:r>
              <a:rPr lang="en" dirty="0"/>
              <a:t>Desire for sensual feedback from a person</a:t>
            </a:r>
            <a:endParaRPr lang="en-US"/>
          </a:p>
          <a:p>
            <a:pPr marL="1371600" lvl="1" indent="-317500">
              <a:lnSpc>
                <a:spcPct val="114999"/>
              </a:lnSpc>
              <a:buFont typeface="Arial,Sans-Serif"/>
              <a:buChar char="○"/>
            </a:pPr>
            <a:r>
              <a:rPr lang="en" dirty="0"/>
              <a:t>Being attracted to the way a person smells or feels</a:t>
            </a:r>
            <a:endParaRPr lang="en-US"/>
          </a:p>
          <a:p>
            <a:pPr marL="1371600" lvl="1" indent="-317500">
              <a:lnSpc>
                <a:spcPct val="114999"/>
              </a:lnSpc>
              <a:buFont typeface="Arial,Sans-Serif"/>
              <a:buChar char="○"/>
            </a:pPr>
            <a:r>
              <a:rPr lang="en" dirty="0"/>
              <a:t>Can often happen with another type of attraction or be confused with another attraction</a:t>
            </a:r>
            <a:endParaRPr lang="en-US"/>
          </a:p>
          <a:p>
            <a:pPr indent="-342900">
              <a:lnSpc>
                <a:spcPct val="114999"/>
              </a:lnSpc>
              <a:buFont typeface="Arial,Sans-Serif"/>
              <a:buChar char="●"/>
            </a:pPr>
            <a:r>
              <a:rPr lang="en" dirty="0"/>
              <a:t>Intellectual </a:t>
            </a:r>
            <a:endParaRPr lang="en-US"/>
          </a:p>
          <a:p>
            <a:pPr marL="1371600" lvl="1" indent="-317500">
              <a:lnSpc>
                <a:spcPct val="114999"/>
              </a:lnSpc>
              <a:buFont typeface="Arial,Sans-Serif"/>
              <a:buChar char="○"/>
            </a:pPr>
            <a:r>
              <a:rPr lang="en" dirty="0"/>
              <a:t>Being attracted to a person’s brain and the way they think and process thoughts. </a:t>
            </a:r>
            <a:endParaRPr lang="en-US"/>
          </a:p>
          <a:p>
            <a:pPr indent="-342900">
              <a:lnSpc>
                <a:spcPct val="114999"/>
              </a:lnSpc>
              <a:buFont typeface="Arial,Sans-Serif"/>
              <a:buChar char="●"/>
            </a:pPr>
            <a:r>
              <a:rPr lang="en" err="1"/>
              <a:t>Alterous</a:t>
            </a:r>
            <a:r>
              <a:rPr lang="en" dirty="0"/>
              <a:t> </a:t>
            </a:r>
            <a:endParaRPr lang="en-US"/>
          </a:p>
          <a:p>
            <a:pPr marL="1371600" lvl="1" indent="-317500">
              <a:lnSpc>
                <a:spcPct val="114999"/>
              </a:lnSpc>
              <a:buFont typeface="Arial,Sans-Serif"/>
              <a:buChar char="○"/>
            </a:pPr>
            <a:r>
              <a:rPr lang="en" dirty="0"/>
              <a:t>Attraction that can only be described as a desire for emotional closeness</a:t>
            </a:r>
            <a:endParaRPr lang="en-US"/>
          </a:p>
          <a:p>
            <a:pPr marL="1371600" lvl="1" indent="-317500">
              <a:lnSpc>
                <a:spcPct val="114999"/>
              </a:lnSpc>
              <a:buFont typeface="Arial,Sans-Serif"/>
              <a:buChar char="○"/>
            </a:pPr>
            <a:r>
              <a:rPr lang="en" dirty="0"/>
              <a:t>Neither romantic or platonic attraction is accurate</a:t>
            </a:r>
            <a:endParaRPr lang="en-US"/>
          </a:p>
          <a:p>
            <a:pPr marL="914400">
              <a:lnSpc>
                <a:spcPct val="114999"/>
              </a:lnSpc>
              <a:spcBef>
                <a:spcPts val="1600"/>
              </a:spcBef>
              <a:buFont typeface="Arial"/>
              <a:buChar char="○"/>
            </a:pPr>
            <a:r>
              <a:rPr lang="en" dirty="0"/>
              <a:t>People don’t need to use the split attraction model if they don’t want to. </a:t>
            </a:r>
            <a:endParaRPr lang="en-US" dirty="0"/>
          </a:p>
          <a:p>
            <a:pPr marL="914400">
              <a:lnSpc>
                <a:spcPct val="114999"/>
              </a:lnSpc>
              <a:spcBef>
                <a:spcPts val="1600"/>
              </a:spcBef>
              <a:spcAft>
                <a:spcPts val="1600"/>
              </a:spcAft>
              <a:buFont typeface="Arial"/>
              <a:buChar char="○"/>
            </a:pPr>
            <a:r>
              <a:rPr lang="en" dirty="0"/>
              <a:t>Everyone experiences attraction differently, and all experiences are valid. </a:t>
            </a:r>
          </a:p>
          <a:p>
            <a:pPr marL="615950" indent="0">
              <a:lnSpc>
                <a:spcPct val="114999"/>
              </a:lnSpc>
              <a:spcBef>
                <a:spcPts val="1600"/>
              </a:spcBef>
              <a:spcAft>
                <a:spcPts val="1600"/>
              </a:spcAft>
              <a:buNone/>
            </a:pPr>
            <a:r>
              <a:rPr lang="en" dirty="0"/>
              <a:t>There are also words for crushes corresponding to each type of attraction. I think they're quite cute, some people use them, some people don't.</a:t>
            </a:r>
          </a:p>
        </p:txBody>
      </p:sp>
    </p:spTree>
    <p:extLst>
      <p:ext uri="{BB962C8B-B14F-4D97-AF65-F5344CB8AC3E}">
        <p14:creationId xmlns:p14="http://schemas.microsoft.com/office/powerpoint/2010/main" val="1605779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4f6dc24f27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4f6dc24f2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4f2438d6c7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4f2438d6c7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indent="0">
              <a:buNone/>
            </a:pPr>
            <a:r>
              <a:rPr lang="en-GB" dirty="0"/>
              <a:t>The important thing is to not assume anything, just have conversation about what each of you is comfortable with.</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4f2438d6c7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4f2438d6c7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4f2438d6c7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4f2438d6c7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8E7CC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en.wikipedia.org/wiki/File:Asexual_flag.svg"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the-oceans-nitemare.deviantart.com/art/Panromantic-Flag-317205774" TargetMode="External"/><Relationship Id="rId5" Type="http://schemas.openxmlformats.org/officeDocument/2006/relationships/image" Target="../media/image5.png"/><Relationship Id="rId4" Type="http://schemas.openxmlformats.org/officeDocument/2006/relationships/hyperlink" Target="https://es.wikipedia.org/wiki/Archivo:Demisexual_Flag.sv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hyperlink" Target="https://lgbta.wikia.org/wiki/Asexual_Spectrum" TargetMode="External"/><Relationship Id="rId13" Type="http://schemas.openxmlformats.org/officeDocument/2006/relationships/hyperlink" Target="https://youtu.be/J6Xg9sA6XWA" TargetMode="External"/><Relationship Id="rId3" Type="http://schemas.openxmlformats.org/officeDocument/2006/relationships/hyperlink" Target="http://www.oulgbtq.org/acearo-resources.html" TargetMode="External"/><Relationship Id="rId7" Type="http://schemas.openxmlformats.org/officeDocument/2006/relationships/hyperlink" Target="https://www.reddit.com/r/demisexuality/comments/6peu8q/links_and_resources_masterpost/" TargetMode="External"/><Relationship Id="rId12" Type="http://schemas.openxmlformats.org/officeDocument/2006/relationships/hyperlink" Target="https://siobhancrosslin.wordpress.com/2017/08/05/on-queerplatonic-relationships-from-someone-whos-actually-in-one/"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youtu.be/8y8BhRrBpys" TargetMode="External"/><Relationship Id="rId11" Type="http://schemas.openxmlformats.org/officeDocument/2006/relationships/hyperlink" Target="https://www.youtube.com/EvieLupine" TargetMode="External"/><Relationship Id="rId5" Type="http://schemas.openxmlformats.org/officeDocument/2006/relationships/hyperlink" Target="https://aropocolypse.org" TargetMode="External"/><Relationship Id="rId10" Type="http://schemas.openxmlformats.org/officeDocument/2006/relationships/hyperlink" Target="https://youtu.be/FhRs4x9XWZI" TargetMode="External"/><Relationship Id="rId4" Type="http://schemas.openxmlformats.org/officeDocument/2006/relationships/hyperlink" Target="https://asexuality.org" TargetMode="External"/><Relationship Id="rId9" Type="http://schemas.openxmlformats.org/officeDocument/2006/relationships/hyperlink" Target="https://youtu.be/lZPnFcEkZN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548575"/>
            <a:ext cx="8520600" cy="916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Asexuality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311700" y="1487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Asexuality? </a:t>
            </a:r>
            <a:endParaRPr/>
          </a:p>
        </p:txBody>
      </p:sp>
      <p:cxnSp>
        <p:nvCxnSpPr>
          <p:cNvPr id="66" name="Google Shape;66;p14"/>
          <p:cNvCxnSpPr>
            <a:cxnSpLocks/>
          </p:cNvCxnSpPr>
          <p:nvPr/>
        </p:nvCxnSpPr>
        <p:spPr>
          <a:xfrm rot="5400000" flipH="1">
            <a:off x="14597400" y="6655253"/>
            <a:ext cx="444600" cy="230400"/>
          </a:xfrm>
          <a:prstGeom prst="curvedConnector3">
            <a:avLst>
              <a:gd name="adj1" fmla="val 30949"/>
            </a:avLst>
          </a:prstGeom>
          <a:noFill/>
          <a:ln w="28575" cap="flat" cmpd="sng">
            <a:solidFill>
              <a:srgbClr val="000000"/>
            </a:solidFill>
            <a:prstDash val="solid"/>
            <a:round/>
            <a:headEnd type="none" w="med" len="med"/>
            <a:tailEnd type="stealth" w="med" len="med"/>
          </a:ln>
        </p:spPr>
      </p:cxnSp>
      <p:sp>
        <p:nvSpPr>
          <p:cNvPr id="2" name="TextBox 1">
            <a:extLst>
              <a:ext uri="{FF2B5EF4-FFF2-40B4-BE49-F238E27FC236}">
                <a16:creationId xmlns:a16="http://schemas.microsoft.com/office/drawing/2014/main" id="{3BD982C7-CE8E-4A78-8A55-DE6017551046}"/>
              </a:ext>
            </a:extLst>
          </p:cNvPr>
          <p:cNvSpPr txBox="1"/>
          <p:nvPr/>
        </p:nvSpPr>
        <p:spPr>
          <a:xfrm>
            <a:off x="499463" y="823632"/>
            <a:ext cx="5836023" cy="39210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342900">
              <a:lnSpc>
                <a:spcPct val="114999"/>
              </a:lnSpc>
              <a:buFont typeface="Arial,Sans-Serif"/>
              <a:buChar char="●"/>
            </a:pPr>
            <a:r>
              <a:rPr lang="en" sz="1600" dirty="0"/>
              <a:t>The lack of sexual attraction, and/or a low or absent interest in or desire for partnered sexual activity.</a:t>
            </a:r>
            <a:endParaRPr lang="en-US" sz="1600"/>
          </a:p>
          <a:p>
            <a:pPr marL="457200" indent="-342900">
              <a:lnSpc>
                <a:spcPct val="114999"/>
              </a:lnSpc>
              <a:buFont typeface="Arial,Sans-Serif"/>
              <a:buChar char="●"/>
            </a:pPr>
            <a:r>
              <a:rPr lang="en" sz="1600" dirty="0"/>
              <a:t>Asexuality is not:</a:t>
            </a:r>
            <a:endParaRPr lang="en-US" sz="1600"/>
          </a:p>
          <a:p>
            <a:pPr marL="914400" lvl="1" indent="-317500">
              <a:lnSpc>
                <a:spcPct val="114999"/>
              </a:lnSpc>
              <a:buFont typeface="Arial,Sans-Serif"/>
              <a:buChar char="○"/>
            </a:pPr>
            <a:r>
              <a:rPr lang="en" sz="1600"/>
              <a:t>Low Libido</a:t>
            </a:r>
            <a:endParaRPr lang="en-US" sz="1600"/>
          </a:p>
          <a:p>
            <a:pPr marL="914400" lvl="1" indent="-317500">
              <a:lnSpc>
                <a:spcPct val="114999"/>
              </a:lnSpc>
              <a:buFont typeface="Arial,Sans-Serif"/>
              <a:buChar char="○"/>
            </a:pPr>
            <a:r>
              <a:rPr lang="en" sz="1600" dirty="0"/>
              <a:t>Celibacy </a:t>
            </a:r>
            <a:endParaRPr lang="en-US" sz="1600"/>
          </a:p>
          <a:p>
            <a:pPr marL="914400" lvl="1" indent="-317500">
              <a:lnSpc>
                <a:spcPct val="114999"/>
              </a:lnSpc>
              <a:buFont typeface="Arial,Sans-Serif"/>
              <a:buChar char="○"/>
            </a:pPr>
            <a:r>
              <a:rPr lang="en" sz="1600" dirty="0"/>
              <a:t>A lifestyle choice</a:t>
            </a:r>
            <a:endParaRPr lang="en-US" sz="1600"/>
          </a:p>
          <a:p>
            <a:pPr marL="914400" lvl="1" indent="-317500">
              <a:lnSpc>
                <a:spcPct val="114999"/>
              </a:lnSpc>
              <a:buFont typeface="Arial,Sans-Serif"/>
              <a:buChar char="○"/>
            </a:pPr>
            <a:r>
              <a:rPr lang="en" sz="1600" dirty="0"/>
              <a:t>An illness / unnatural</a:t>
            </a:r>
            <a:endParaRPr lang="en-US" sz="1600"/>
          </a:p>
          <a:p>
            <a:pPr marL="914400" lvl="1" indent="-317500">
              <a:lnSpc>
                <a:spcPct val="114999"/>
              </a:lnSpc>
              <a:buFont typeface="Arial,Sans-Serif"/>
              <a:buChar char="○"/>
            </a:pPr>
            <a:r>
              <a:rPr lang="en" sz="1600" dirty="0"/>
              <a:t>Necessarily caused by negative experiences / trauma</a:t>
            </a:r>
            <a:endParaRPr lang="en-US" sz="1600"/>
          </a:p>
          <a:p>
            <a:pPr marL="914400" lvl="1" indent="-317500">
              <a:lnSpc>
                <a:spcPct val="114999"/>
              </a:lnSpc>
              <a:buFont typeface="Arial,Sans-Serif"/>
              <a:buChar char="○"/>
            </a:pPr>
            <a:r>
              <a:rPr lang="en" sz="1600" dirty="0"/>
              <a:t>A phase </a:t>
            </a:r>
            <a:endParaRPr lang="en-US" sz="1600"/>
          </a:p>
          <a:p>
            <a:pPr marL="914400" lvl="1" indent="-317500">
              <a:lnSpc>
                <a:spcPct val="114999"/>
              </a:lnSpc>
              <a:buFont typeface="Arial,Sans-Serif"/>
              <a:buChar char="○"/>
            </a:pPr>
            <a:r>
              <a:rPr lang="en" sz="1600" dirty="0"/>
              <a:t>Based on experience </a:t>
            </a:r>
            <a:endParaRPr lang="en-US" sz="1600"/>
          </a:p>
          <a:p>
            <a:pPr marL="914400" lvl="1" indent="-317500">
              <a:lnSpc>
                <a:spcPct val="114999"/>
              </a:lnSpc>
              <a:buFont typeface="Arial,Sans-Serif"/>
              <a:buChar char="○"/>
            </a:pPr>
            <a:r>
              <a:rPr lang="en" sz="1600" dirty="0"/>
              <a:t>Based on practice </a:t>
            </a:r>
            <a:endParaRPr lang="en-US" sz="1600" dirty="0"/>
          </a:p>
          <a:p>
            <a:r>
              <a:rPr lang="en-GB"/>
              <a:t>Aromaticism is the lack of romantic attraction and/or low desire to be in a romantic relationship</a:t>
            </a:r>
            <a:endParaRPr lang="en-GB" dirty="0"/>
          </a:p>
        </p:txBody>
      </p:sp>
      <p:pic>
        <p:nvPicPr>
          <p:cNvPr id="5" name="Picture 5" descr=" A cat line drawing, coloured in with the colours of the asexual flag.">
            <a:extLst>
              <a:ext uri="{FF2B5EF4-FFF2-40B4-BE49-F238E27FC236}">
                <a16:creationId xmlns:a16="http://schemas.microsoft.com/office/drawing/2014/main" id="{8B71EEDA-4A03-43A6-A724-E0C8CFF288EB}"/>
              </a:ext>
            </a:extLst>
          </p:cNvPr>
          <p:cNvPicPr>
            <a:picLocks noChangeAspect="1"/>
          </p:cNvPicPr>
          <p:nvPr/>
        </p:nvPicPr>
        <p:blipFill>
          <a:blip r:embed="rId3"/>
          <a:stretch>
            <a:fillRect/>
          </a:stretch>
        </p:blipFill>
        <p:spPr>
          <a:xfrm>
            <a:off x="6960508" y="2252436"/>
            <a:ext cx="1914525" cy="2533650"/>
          </a:xfrm>
          <a:prstGeom prst="rect">
            <a:avLst/>
          </a:prstGeom>
        </p:spPr>
      </p:pic>
      <p:pic>
        <p:nvPicPr>
          <p:cNvPr id="11" name="Picture 11" descr="The asexual flag. 4 Horizontal stripes. From top to bottom: Black, grey, white, purple.">
            <a:extLst>
              <a:ext uri="{FF2B5EF4-FFF2-40B4-BE49-F238E27FC236}">
                <a16:creationId xmlns:a16="http://schemas.microsoft.com/office/drawing/2014/main" id="{0321CBB7-57F4-4F3F-BA2B-531157086CF1}"/>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6196693" y="246561"/>
            <a:ext cx="2743200" cy="164592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D1493-A6AA-4318-9138-21D9DD680C2D}"/>
              </a:ext>
            </a:extLst>
          </p:cNvPr>
          <p:cNvSpPr>
            <a:spLocks noGrp="1"/>
          </p:cNvSpPr>
          <p:nvPr>
            <p:ph type="title"/>
          </p:nvPr>
        </p:nvSpPr>
        <p:spPr>
          <a:xfrm>
            <a:off x="311700" y="183087"/>
            <a:ext cx="8520600" cy="572700"/>
          </a:xfrm>
        </p:spPr>
        <p:txBody>
          <a:bodyPr/>
          <a:lstStyle/>
          <a:p>
            <a:r>
              <a:rPr lang="en-GB" dirty="0" err="1"/>
              <a:t>Demisexuality</a:t>
            </a:r>
            <a:r>
              <a:rPr lang="en-GB" dirty="0"/>
              <a:t> and </a:t>
            </a:r>
            <a:r>
              <a:rPr lang="en-GB" dirty="0" err="1"/>
              <a:t>Greysexuality</a:t>
            </a:r>
            <a:br>
              <a:rPr lang="en-GB" dirty="0"/>
            </a:br>
            <a:br>
              <a:rPr lang="en-GB" dirty="0"/>
            </a:br>
            <a:br>
              <a:rPr lang="en-GB" dirty="0"/>
            </a:br>
            <a:endParaRPr lang="en-GB" dirty="0"/>
          </a:p>
        </p:txBody>
      </p:sp>
      <p:sp>
        <p:nvSpPr>
          <p:cNvPr id="3" name="Text Placeholder 2">
            <a:extLst>
              <a:ext uri="{FF2B5EF4-FFF2-40B4-BE49-F238E27FC236}">
                <a16:creationId xmlns:a16="http://schemas.microsoft.com/office/drawing/2014/main" id="{8870A802-44E0-4112-A882-9390D9B0AAC8}"/>
              </a:ext>
            </a:extLst>
          </p:cNvPr>
          <p:cNvSpPr>
            <a:spLocks noGrp="1"/>
          </p:cNvSpPr>
          <p:nvPr>
            <p:ph type="body" idx="1"/>
          </p:nvPr>
        </p:nvSpPr>
        <p:spPr>
          <a:xfrm>
            <a:off x="311700" y="946100"/>
            <a:ext cx="5726600" cy="3075088"/>
          </a:xfrm>
          <a:ln>
            <a:noFill/>
          </a:ln>
        </p:spPr>
        <p:txBody>
          <a:bodyPr/>
          <a:lstStyle/>
          <a:p>
            <a:r>
              <a:rPr lang="en-GB" err="1">
                <a:solidFill>
                  <a:schemeClr val="tx1"/>
                </a:solidFill>
              </a:rPr>
              <a:t>Demisexuality</a:t>
            </a:r>
            <a:r>
              <a:rPr lang="en-GB">
                <a:solidFill>
                  <a:schemeClr val="tx1"/>
                </a:solidFill>
              </a:rPr>
              <a:t> is when a person may experience sexual attraction but only after they have formed a strong emotional bond with someone.</a:t>
            </a:r>
            <a:endParaRPr lang="en-US">
              <a:solidFill>
                <a:schemeClr val="tx1"/>
              </a:solidFill>
            </a:endParaRPr>
          </a:p>
          <a:p>
            <a:pPr>
              <a:lnSpc>
                <a:spcPct val="114999"/>
              </a:lnSpc>
            </a:pPr>
            <a:endParaRPr lang="en-GB" dirty="0">
              <a:solidFill>
                <a:schemeClr val="tx1"/>
              </a:solidFill>
            </a:endParaRPr>
          </a:p>
          <a:p>
            <a:pPr>
              <a:lnSpc>
                <a:spcPct val="114999"/>
              </a:lnSpc>
            </a:pPr>
            <a:r>
              <a:rPr lang="en-GB">
                <a:solidFill>
                  <a:schemeClr val="tx1"/>
                </a:solidFill>
              </a:rPr>
              <a:t>Greysexuality is when someone only experiences sexual attraction rarely or in specific </a:t>
            </a:r>
            <a:r>
              <a:rPr lang="en-GB" dirty="0">
                <a:solidFill>
                  <a:schemeClr val="tx1"/>
                </a:solidFill>
              </a:rPr>
              <a:t>circumstances.</a:t>
            </a:r>
          </a:p>
        </p:txBody>
      </p:sp>
      <p:pic>
        <p:nvPicPr>
          <p:cNvPr id="5" name="Picture 5" descr="The demisexual pride flag. Consists of a white, purple and grey stripe with a black triangle over the left side.">
            <a:extLst>
              <a:ext uri="{FF2B5EF4-FFF2-40B4-BE49-F238E27FC236}">
                <a16:creationId xmlns:a16="http://schemas.microsoft.com/office/drawing/2014/main" id="{F3802001-5A0F-4C18-A5A0-61D9E3FDFCA7}"/>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272212" y="685701"/>
            <a:ext cx="2266949" cy="1359098"/>
          </a:xfrm>
          <a:prstGeom prst="rect">
            <a:avLst/>
          </a:prstGeom>
        </p:spPr>
      </p:pic>
      <p:pic>
        <p:nvPicPr>
          <p:cNvPr id="8" name="Picture 8" descr="The greysexual pride flag. 5 horizontal stripes coloured purple, grey, white, grey, purple from top to bottom.">
            <a:extLst>
              <a:ext uri="{FF2B5EF4-FFF2-40B4-BE49-F238E27FC236}">
                <a16:creationId xmlns:a16="http://schemas.microsoft.com/office/drawing/2014/main" id="{3CAF7FEB-77FA-495F-B0BD-422EEFBEB7ED}"/>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6272212" y="2161540"/>
            <a:ext cx="2266950" cy="1360170"/>
          </a:xfrm>
          <a:prstGeom prst="rect">
            <a:avLst/>
          </a:prstGeom>
        </p:spPr>
      </p:pic>
      <p:pic>
        <p:nvPicPr>
          <p:cNvPr id="11" name="Picture 11" descr="Green to blue gradient from no attraction to lots of attraction. The no attraction end is labelled asexual, the lots of attraction end is labelled allo/zedsexual and the middle is labelled demi/greysexual.">
            <a:extLst>
              <a:ext uri="{FF2B5EF4-FFF2-40B4-BE49-F238E27FC236}">
                <a16:creationId xmlns:a16="http://schemas.microsoft.com/office/drawing/2014/main" id="{87CF5497-E886-4A4D-84A3-7C9FAE9F7F6D}"/>
              </a:ext>
            </a:extLst>
          </p:cNvPr>
          <p:cNvPicPr>
            <a:picLocks noChangeAspect="1"/>
          </p:cNvPicPr>
          <p:nvPr/>
        </p:nvPicPr>
        <p:blipFill>
          <a:blip r:embed="rId7"/>
          <a:stretch>
            <a:fillRect/>
          </a:stretch>
        </p:blipFill>
        <p:spPr>
          <a:xfrm>
            <a:off x="557213" y="3960131"/>
            <a:ext cx="7902575" cy="779238"/>
          </a:xfrm>
          <a:prstGeom prst="rect">
            <a:avLst/>
          </a:prstGeom>
        </p:spPr>
      </p:pic>
      <p:sp>
        <p:nvSpPr>
          <p:cNvPr id="12" name="TextBox 11">
            <a:extLst>
              <a:ext uri="{FF2B5EF4-FFF2-40B4-BE49-F238E27FC236}">
                <a16:creationId xmlns:a16="http://schemas.microsoft.com/office/drawing/2014/main" id="{5EF32786-CA77-488F-9BC8-E43FEB201A0F}"/>
              </a:ext>
            </a:extLst>
          </p:cNvPr>
          <p:cNvSpPr txBox="1"/>
          <p:nvPr/>
        </p:nvSpPr>
        <p:spPr>
          <a:xfrm>
            <a:off x="525463" y="3613150"/>
            <a:ext cx="830263"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dirty="0"/>
              <a:t>Asexual</a:t>
            </a:r>
          </a:p>
        </p:txBody>
      </p:sp>
      <p:sp>
        <p:nvSpPr>
          <p:cNvPr id="13" name="TextBox 12">
            <a:extLst>
              <a:ext uri="{FF2B5EF4-FFF2-40B4-BE49-F238E27FC236}">
                <a16:creationId xmlns:a16="http://schemas.microsoft.com/office/drawing/2014/main" id="{87BC7DC9-B726-4A4C-B144-33A2B2639E1F}"/>
              </a:ext>
            </a:extLst>
          </p:cNvPr>
          <p:cNvSpPr txBox="1"/>
          <p:nvPr/>
        </p:nvSpPr>
        <p:spPr>
          <a:xfrm>
            <a:off x="3835400" y="3303588"/>
            <a:ext cx="1687513"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dirty="0"/>
              <a:t>Grey/demisexual</a:t>
            </a:r>
          </a:p>
        </p:txBody>
      </p:sp>
      <p:sp>
        <p:nvSpPr>
          <p:cNvPr id="14" name="TextBox 13">
            <a:extLst>
              <a:ext uri="{FF2B5EF4-FFF2-40B4-BE49-F238E27FC236}">
                <a16:creationId xmlns:a16="http://schemas.microsoft.com/office/drawing/2014/main" id="{1D79A9CD-3707-4123-9842-AC6277E4DFD4}"/>
              </a:ext>
            </a:extLst>
          </p:cNvPr>
          <p:cNvSpPr txBox="1"/>
          <p:nvPr/>
        </p:nvSpPr>
        <p:spPr>
          <a:xfrm>
            <a:off x="7788275" y="3652838"/>
            <a:ext cx="1449388"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dirty="0" err="1"/>
              <a:t>Allo</a:t>
            </a:r>
            <a:r>
              <a:rPr lang="en-GB" dirty="0"/>
              <a:t>/</a:t>
            </a:r>
            <a:r>
              <a:rPr lang="en-GB" dirty="0" err="1"/>
              <a:t>Zedsexual</a:t>
            </a:r>
          </a:p>
        </p:txBody>
      </p:sp>
      <p:cxnSp>
        <p:nvCxnSpPr>
          <p:cNvPr id="15" name="Connector: Curved 14">
            <a:extLst>
              <a:ext uri="{FF2B5EF4-FFF2-40B4-BE49-F238E27FC236}">
                <a16:creationId xmlns:a16="http://schemas.microsoft.com/office/drawing/2014/main" id="{E99D4E4D-2D8B-4940-B01E-7DA75AFB40B2}"/>
              </a:ext>
            </a:extLst>
          </p:cNvPr>
          <p:cNvCxnSpPr/>
          <p:nvPr/>
        </p:nvCxnSpPr>
        <p:spPr>
          <a:xfrm>
            <a:off x="1273175" y="3892550"/>
            <a:ext cx="366713" cy="390525"/>
          </a:xfrm>
          <a:prstGeom prst="curvedConnector3">
            <a:avLst/>
          </a:prstGeom>
          <a:ln w="28575">
            <a:solidFill>
              <a:schemeClr val="bg1">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16" name="Left Brace 15">
            <a:extLst>
              <a:ext uri="{FF2B5EF4-FFF2-40B4-BE49-F238E27FC236}">
                <a16:creationId xmlns:a16="http://schemas.microsoft.com/office/drawing/2014/main" id="{1F7EFDC0-20F3-491A-954F-366571C413A4}"/>
              </a:ext>
            </a:extLst>
          </p:cNvPr>
          <p:cNvSpPr/>
          <p:nvPr/>
        </p:nvSpPr>
        <p:spPr>
          <a:xfrm rot="5400000">
            <a:off x="4256152" y="1685925"/>
            <a:ext cx="650875" cy="4595811"/>
          </a:xfrm>
          <a:prstGeom prst="leftBrac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7" name="Connector: Curved 16">
            <a:extLst>
              <a:ext uri="{FF2B5EF4-FFF2-40B4-BE49-F238E27FC236}">
                <a16:creationId xmlns:a16="http://schemas.microsoft.com/office/drawing/2014/main" id="{BB632E4D-A96F-4CA5-BE48-35552D8881CC}"/>
              </a:ext>
            </a:extLst>
          </p:cNvPr>
          <p:cNvCxnSpPr/>
          <p:nvPr/>
        </p:nvCxnSpPr>
        <p:spPr>
          <a:xfrm flipH="1">
            <a:off x="7378698" y="3805238"/>
            <a:ext cx="474663" cy="581024"/>
          </a:xfrm>
          <a:prstGeom prst="curvedConnector3">
            <a:avLst/>
          </a:prstGeom>
          <a:ln w="285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996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278362"/>
            <a:ext cx="8607912" cy="6520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Split Attraction Model</a:t>
            </a:r>
            <a:endParaRPr/>
          </a:p>
        </p:txBody>
      </p:sp>
      <p:sp>
        <p:nvSpPr>
          <p:cNvPr id="2" name="TextBox 1">
            <a:extLst>
              <a:ext uri="{FF2B5EF4-FFF2-40B4-BE49-F238E27FC236}">
                <a16:creationId xmlns:a16="http://schemas.microsoft.com/office/drawing/2014/main" id="{6F2FAF65-99DA-4CF1-8011-21D6B515E626}"/>
              </a:ext>
            </a:extLst>
          </p:cNvPr>
          <p:cNvSpPr txBox="1"/>
          <p:nvPr/>
        </p:nvSpPr>
        <p:spPr>
          <a:xfrm>
            <a:off x="279400" y="1112838"/>
            <a:ext cx="8362950" cy="30443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00050" indent="-285750">
              <a:lnSpc>
                <a:spcPct val="114999"/>
              </a:lnSpc>
              <a:buChar char="•"/>
            </a:pPr>
            <a:r>
              <a:rPr lang="en" dirty="0"/>
              <a:t>Not everyone’s sexual attraction aligns with their romantic orientation.</a:t>
            </a:r>
            <a:endParaRPr lang="en-US" dirty="0"/>
          </a:p>
          <a:p>
            <a:pPr marL="400050" indent="-285750">
              <a:lnSpc>
                <a:spcPct val="114999"/>
              </a:lnSpc>
              <a:buChar char="•"/>
            </a:pPr>
            <a:r>
              <a:rPr lang="en" dirty="0"/>
              <a:t>Someone who is asexual isn’t necessary </a:t>
            </a:r>
            <a:r>
              <a:rPr lang="en" dirty="0" err="1"/>
              <a:t>aromantic</a:t>
            </a:r>
            <a:r>
              <a:rPr lang="en" dirty="0"/>
              <a:t>, and vice versa. </a:t>
            </a:r>
            <a:endParaRPr lang="en-US" dirty="0"/>
          </a:p>
          <a:p>
            <a:pPr marL="400050" indent="-285750">
              <a:lnSpc>
                <a:spcPct val="114999"/>
              </a:lnSpc>
              <a:buChar char="•"/>
            </a:pPr>
            <a:r>
              <a:rPr lang="en" dirty="0"/>
              <a:t>People on the ace/</a:t>
            </a:r>
            <a:r>
              <a:rPr lang="en" err="1"/>
              <a:t>aro</a:t>
            </a:r>
            <a:r>
              <a:rPr lang="en" dirty="0"/>
              <a:t> spectrum may experience all or none of these types of attraction:</a:t>
            </a:r>
            <a:endParaRPr lang="en-US" dirty="0"/>
          </a:p>
          <a:p>
            <a:pPr marL="914400" lvl="1" indent="-317500">
              <a:lnSpc>
                <a:spcPct val="114999"/>
              </a:lnSpc>
              <a:buFont typeface="Arial,Sans-Serif"/>
              <a:buChar char="○"/>
            </a:pPr>
            <a:r>
              <a:rPr lang="en" dirty="0"/>
              <a:t>Sexual</a:t>
            </a:r>
            <a:endParaRPr lang="en-US" dirty="0"/>
          </a:p>
          <a:p>
            <a:pPr marL="914400" lvl="1" indent="-317500">
              <a:lnSpc>
                <a:spcPct val="114999"/>
              </a:lnSpc>
              <a:buFont typeface="Arial,Sans-Serif"/>
              <a:buChar char="○"/>
            </a:pPr>
            <a:r>
              <a:rPr lang="en" dirty="0"/>
              <a:t>Romantic</a:t>
            </a:r>
            <a:endParaRPr lang="en-US" dirty="0"/>
          </a:p>
          <a:p>
            <a:pPr marL="914400" lvl="1" indent="-317500">
              <a:lnSpc>
                <a:spcPct val="114999"/>
              </a:lnSpc>
              <a:buFont typeface="Arial,Sans-Serif"/>
              <a:buChar char="○"/>
            </a:pPr>
            <a:r>
              <a:rPr lang="en" dirty="0"/>
              <a:t>Sensual</a:t>
            </a:r>
            <a:endParaRPr lang="en-US" dirty="0"/>
          </a:p>
          <a:p>
            <a:pPr marL="914400" lvl="1" indent="-317500">
              <a:lnSpc>
                <a:spcPct val="114999"/>
              </a:lnSpc>
              <a:buFont typeface="Arial,Sans-Serif"/>
              <a:buChar char="○"/>
            </a:pPr>
            <a:r>
              <a:rPr lang="en" dirty="0"/>
              <a:t>Aesthetic</a:t>
            </a:r>
            <a:endParaRPr lang="en-US" dirty="0"/>
          </a:p>
          <a:p>
            <a:pPr marL="914400" lvl="1" indent="-317500">
              <a:lnSpc>
                <a:spcPct val="114999"/>
              </a:lnSpc>
              <a:buFont typeface="Arial,Sans-Serif"/>
              <a:buChar char="○"/>
            </a:pPr>
            <a:r>
              <a:rPr lang="en" dirty="0"/>
              <a:t>Platonic</a:t>
            </a:r>
          </a:p>
          <a:p>
            <a:pPr marL="914400" lvl="1" indent="-317500">
              <a:lnSpc>
                <a:spcPct val="114999"/>
              </a:lnSpc>
              <a:buFont typeface="Arial,Sans-Serif"/>
              <a:buChar char="○"/>
            </a:pPr>
            <a:endParaRPr lang="en" dirty="0"/>
          </a:p>
          <a:p>
            <a:pPr marL="914400" lvl="1" indent="-317500" algn="l">
              <a:lnSpc>
                <a:spcPct val="114999"/>
              </a:lnSpc>
              <a:buFont typeface="Arial,Sans-Serif"/>
              <a:buChar char="○"/>
            </a:pPr>
            <a:endParaRPr lang="en" dirty="0"/>
          </a:p>
          <a:p>
            <a:pPr marL="914400" indent="-317500">
              <a:lnSpc>
                <a:spcPct val="114999"/>
              </a:lnSpc>
              <a:buFont typeface="Arial,Sans-Serif"/>
              <a:buChar char="○"/>
            </a:pPr>
            <a:endParaRPr lang="en" dirty="0"/>
          </a:p>
          <a:p>
            <a:pPr marL="914400" lvl="1" indent="-317500">
              <a:lnSpc>
                <a:spcPct val="114999"/>
              </a:lnSpc>
              <a:buFont typeface="Arial"/>
              <a:buChar char="•"/>
            </a:pPr>
            <a:endParaRPr lang="en" dirty="0"/>
          </a:p>
        </p:txBody>
      </p:sp>
      <p:pic>
        <p:nvPicPr>
          <p:cNvPr id="5" name="Picture 5" descr="Aromantic pride flag with text: Not all love is romantic, and #NoRomo; bunting of many different aro-spec pride flags; yellow flowers and hearts.">
            <a:extLst>
              <a:ext uri="{FF2B5EF4-FFF2-40B4-BE49-F238E27FC236}">
                <a16:creationId xmlns:a16="http://schemas.microsoft.com/office/drawing/2014/main" id="{27184611-A8A8-4DBD-ADE0-66A7248B4AC0}"/>
              </a:ext>
            </a:extLst>
          </p:cNvPr>
          <p:cNvPicPr>
            <a:picLocks noChangeAspect="1"/>
          </p:cNvPicPr>
          <p:nvPr/>
        </p:nvPicPr>
        <p:blipFill>
          <a:blip r:embed="rId3"/>
          <a:stretch>
            <a:fillRect/>
          </a:stretch>
        </p:blipFill>
        <p:spPr>
          <a:xfrm>
            <a:off x="6915151" y="37340"/>
            <a:ext cx="2147887" cy="1671568"/>
          </a:xfrm>
          <a:prstGeom prst="rect">
            <a:avLst/>
          </a:prstGeom>
        </p:spPr>
      </p:pic>
      <p:sp>
        <p:nvSpPr>
          <p:cNvPr id="6" name="TextBox 5">
            <a:extLst>
              <a:ext uri="{FF2B5EF4-FFF2-40B4-BE49-F238E27FC236}">
                <a16:creationId xmlns:a16="http://schemas.microsoft.com/office/drawing/2014/main" id="{DAFEE8BB-6986-427F-A1CF-0CD714592A54}"/>
              </a:ext>
            </a:extLst>
          </p:cNvPr>
          <p:cNvSpPr txBox="1"/>
          <p:nvPr/>
        </p:nvSpPr>
        <p:spPr>
          <a:xfrm>
            <a:off x="446087" y="3200400"/>
            <a:ext cx="8251825"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GB" dirty="0"/>
              <a:t>They may choose to label their orientation in any of these categories e.g. Pan-aesthetic, </a:t>
            </a:r>
            <a:r>
              <a:rPr lang="en-GB" dirty="0" err="1"/>
              <a:t>aromantic</a:t>
            </a:r>
            <a:r>
              <a:rPr lang="en-GB" dirty="0"/>
              <a:t>, homo-sensual etc. </a:t>
            </a:r>
            <a:endParaRPr lang="en-US" dirty="0"/>
          </a:p>
          <a:p>
            <a:pPr marL="285750" indent="-285750">
              <a:buFont typeface="Arial"/>
              <a:buChar char="•"/>
            </a:pPr>
            <a:r>
              <a:rPr lang="en-GB" dirty="0"/>
              <a:t>Anyone can use the split attraction model, whether or not they are on the ace or aro spectrums. </a:t>
            </a:r>
          </a:p>
          <a:p>
            <a:pPr marL="285750" indent="-285750">
              <a:buFont typeface="Arial"/>
              <a:buChar char="•"/>
            </a:pPr>
            <a:r>
              <a:rPr lang="en-GB" dirty="0"/>
              <a:t>For some people, these types of attraction are tightly linked and indistinguishable from one another, for others they are entirely separate. It's totally up to each individual to label their attraction in whichever way they choose.</a:t>
            </a:r>
          </a:p>
        </p:txBody>
      </p:sp>
    </p:spTree>
    <p:extLst>
      <p:ext uri="{BB962C8B-B14F-4D97-AF65-F5344CB8AC3E}">
        <p14:creationId xmlns:p14="http://schemas.microsoft.com/office/powerpoint/2010/main" val="804757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116950"/>
            <a:ext cx="8520600" cy="572700"/>
          </a:xfrm>
          <a:prstGeom prst="rect">
            <a:avLst/>
          </a:prstGeom>
        </p:spPr>
        <p:txBody>
          <a:bodyPr spcFirstLastPara="1" wrap="square" lIns="91425" tIns="91425" rIns="91425" bIns="91425" anchor="t" anchorCtr="0">
            <a:noAutofit/>
          </a:bodyPr>
          <a:lstStyle/>
          <a:p>
            <a:r>
              <a:rPr lang="en" dirty="0"/>
              <a:t>Attitudes toward Sex</a:t>
            </a:r>
            <a:endParaRPr dirty="0"/>
          </a:p>
        </p:txBody>
      </p:sp>
      <p:sp>
        <p:nvSpPr>
          <p:cNvPr id="100" name="Google Shape;100;p19"/>
          <p:cNvSpPr txBox="1">
            <a:spLocks noGrp="1"/>
          </p:cNvSpPr>
          <p:nvPr>
            <p:ph type="body" idx="1"/>
          </p:nvPr>
        </p:nvSpPr>
        <p:spPr>
          <a:xfrm>
            <a:off x="311700" y="753150"/>
            <a:ext cx="8520600" cy="4272900"/>
          </a:xfrm>
          <a:prstGeom prst="rect">
            <a:avLst/>
          </a:prstGeom>
        </p:spPr>
        <p:txBody>
          <a:bodyPr spcFirstLastPara="1" wrap="square" lIns="91425" tIns="91425" rIns="91425" bIns="91425" anchor="t" anchorCtr="0">
            <a:noAutofit/>
          </a:bodyPr>
          <a:lstStyle/>
          <a:p>
            <a:pPr>
              <a:lnSpc>
                <a:spcPct val="114999"/>
              </a:lnSpc>
              <a:buFont typeface="Arial,Sans-Serif"/>
              <a:buChar char="●"/>
            </a:pPr>
            <a:r>
              <a:rPr lang="en" dirty="0">
                <a:solidFill>
                  <a:schemeClr val="tx1"/>
                </a:solidFill>
              </a:rPr>
              <a:t>Sex averse / repulsed</a:t>
            </a:r>
            <a:endParaRPr lang="en-US" dirty="0">
              <a:solidFill>
                <a:schemeClr val="tx1"/>
              </a:solidFill>
            </a:endParaRPr>
          </a:p>
          <a:p>
            <a:pPr lvl="1">
              <a:lnSpc>
                <a:spcPct val="114999"/>
              </a:lnSpc>
              <a:spcBef>
                <a:spcPts val="0"/>
              </a:spcBef>
              <a:buFont typeface="Arial,Sans-Serif"/>
              <a:buChar char="○"/>
            </a:pPr>
            <a:r>
              <a:rPr lang="en" dirty="0">
                <a:solidFill>
                  <a:schemeClr val="tx1"/>
                </a:solidFill>
              </a:rPr>
              <a:t>Where an individual is averse to the idea of engaging in sexual activity, and may be squeamish about sex, whether involved or not.</a:t>
            </a:r>
            <a:endParaRPr lang="en-US" dirty="0">
              <a:solidFill>
                <a:schemeClr val="tx1"/>
              </a:solidFill>
            </a:endParaRPr>
          </a:p>
          <a:p>
            <a:pPr>
              <a:lnSpc>
                <a:spcPct val="114999"/>
              </a:lnSpc>
              <a:buFont typeface="Arial,Sans-Serif"/>
              <a:buChar char="●"/>
            </a:pPr>
            <a:r>
              <a:rPr lang="en" dirty="0">
                <a:solidFill>
                  <a:schemeClr val="tx1"/>
                </a:solidFill>
              </a:rPr>
              <a:t>Sex </a:t>
            </a:r>
            <a:r>
              <a:rPr lang="en-GB" dirty="0">
                <a:solidFill>
                  <a:schemeClr val="tx1"/>
                </a:solidFill>
              </a:rPr>
              <a:t>favourable</a:t>
            </a:r>
          </a:p>
          <a:p>
            <a:pPr lvl="1">
              <a:lnSpc>
                <a:spcPct val="114999"/>
              </a:lnSpc>
              <a:spcBef>
                <a:spcPts val="0"/>
              </a:spcBef>
              <a:buFont typeface="Arial,Sans-Serif"/>
              <a:buChar char="○"/>
            </a:pPr>
            <a:r>
              <a:rPr lang="en" dirty="0">
                <a:solidFill>
                  <a:schemeClr val="tx1"/>
                </a:solidFill>
              </a:rPr>
              <a:t>Where an individual is happy to engage in sexual activity, and may even enjoy it.</a:t>
            </a:r>
            <a:endParaRPr lang="en-US" dirty="0">
              <a:solidFill>
                <a:schemeClr val="tx1"/>
              </a:solidFill>
            </a:endParaRPr>
          </a:p>
          <a:p>
            <a:pPr>
              <a:lnSpc>
                <a:spcPct val="114999"/>
              </a:lnSpc>
              <a:buFont typeface="Arial,Sans-Serif"/>
              <a:buChar char="●"/>
            </a:pPr>
            <a:r>
              <a:rPr lang="en" dirty="0">
                <a:solidFill>
                  <a:schemeClr val="tx1"/>
                </a:solidFill>
              </a:rPr>
              <a:t>Sex neutral / indifferent</a:t>
            </a:r>
            <a:endParaRPr lang="en-US" dirty="0">
              <a:solidFill>
                <a:schemeClr val="tx1"/>
              </a:solidFill>
            </a:endParaRPr>
          </a:p>
          <a:p>
            <a:pPr lvl="1">
              <a:lnSpc>
                <a:spcPct val="114999"/>
              </a:lnSpc>
              <a:spcBef>
                <a:spcPts val="0"/>
              </a:spcBef>
              <a:buFont typeface="Arial,Sans-Serif"/>
              <a:buChar char="○"/>
            </a:pPr>
            <a:r>
              <a:rPr lang="en" dirty="0">
                <a:solidFill>
                  <a:schemeClr val="tx1"/>
                </a:solidFill>
              </a:rPr>
              <a:t>Where an individual has little or no feelings about sex or engaging in sexual activity.</a:t>
            </a:r>
            <a:endParaRPr lang="en-US" dirty="0">
              <a:solidFill>
                <a:schemeClr val="tx1"/>
              </a:solidFill>
            </a:endParaRPr>
          </a:p>
          <a:p>
            <a:pPr lvl="1">
              <a:lnSpc>
                <a:spcPct val="114999"/>
              </a:lnSpc>
              <a:buFont typeface="Arial,Sans-Serif"/>
              <a:buChar char="○"/>
            </a:pPr>
            <a:endParaRPr lang="en" dirty="0">
              <a:solidFill>
                <a:schemeClr val="tx1"/>
              </a:solidFill>
            </a:endParaRPr>
          </a:p>
          <a:p>
            <a:pPr>
              <a:lnSpc>
                <a:spcPct val="114999"/>
              </a:lnSpc>
              <a:buFont typeface="Arial,Sans-Serif"/>
              <a:buChar char="●"/>
            </a:pPr>
            <a:r>
              <a:rPr lang="en" dirty="0">
                <a:solidFill>
                  <a:schemeClr val="tx1"/>
                </a:solidFill>
              </a:rPr>
              <a:t>Sex positive</a:t>
            </a:r>
            <a:endParaRPr lang="en-US" dirty="0">
              <a:solidFill>
                <a:schemeClr val="tx1"/>
              </a:solidFill>
            </a:endParaRPr>
          </a:p>
          <a:p>
            <a:pPr lvl="1">
              <a:lnSpc>
                <a:spcPct val="114999"/>
              </a:lnSpc>
              <a:spcBef>
                <a:spcPts val="0"/>
              </a:spcBef>
              <a:buFont typeface="Arial,Sans-Serif"/>
              <a:buChar char="○"/>
            </a:pPr>
            <a:r>
              <a:rPr lang="en" dirty="0">
                <a:solidFill>
                  <a:schemeClr val="tx1"/>
                </a:solidFill>
              </a:rPr>
              <a:t>Where an individual has a positive attitude towards sex and believes it can be empowering.</a:t>
            </a:r>
            <a:endParaRPr lang="en-US" dirty="0">
              <a:solidFill>
                <a:schemeClr val="tx1"/>
              </a:solidFill>
            </a:endParaRPr>
          </a:p>
          <a:p>
            <a:pPr>
              <a:lnSpc>
                <a:spcPct val="114999"/>
              </a:lnSpc>
            </a:pPr>
            <a:r>
              <a:rPr lang="en" dirty="0">
                <a:solidFill>
                  <a:schemeClr val="tx1"/>
                </a:solidFill>
              </a:rPr>
              <a:t>Sex negative</a:t>
            </a:r>
            <a:endParaRPr lang="en-US" dirty="0">
              <a:solidFill>
                <a:schemeClr val="tx1"/>
              </a:solidFill>
            </a:endParaRPr>
          </a:p>
          <a:p>
            <a:pPr marL="1200150" lvl="1" indent="-285750">
              <a:lnSpc>
                <a:spcPct val="114999"/>
              </a:lnSpc>
              <a:spcBef>
                <a:spcPts val="0"/>
              </a:spcBef>
            </a:pPr>
            <a:r>
              <a:rPr lang="en" dirty="0">
                <a:solidFill>
                  <a:schemeClr val="tx1"/>
                </a:solidFill>
              </a:rPr>
              <a:t>Where an individual has a negative attitude towards sex, typically viewing it as immoral. </a:t>
            </a:r>
          </a:p>
          <a:p>
            <a:pPr marL="0" lvl="0" indent="0" algn="l" rtl="0">
              <a:spcBef>
                <a:spcPts val="1600"/>
              </a:spcBef>
              <a:spcAft>
                <a:spcPts val="1600"/>
              </a:spcAft>
              <a:buNone/>
            </a:pPr>
            <a:endParaRPr>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xfrm>
            <a:off x="311700" y="319935"/>
            <a:ext cx="8520600" cy="572700"/>
          </a:xfrm>
          <a:prstGeom prst="rect">
            <a:avLst/>
          </a:prstGeom>
        </p:spPr>
        <p:txBody>
          <a:bodyPr spcFirstLastPara="1" wrap="square" lIns="91425" tIns="91425" rIns="91425" bIns="91425" anchor="t" anchorCtr="0">
            <a:noAutofit/>
          </a:bodyPr>
          <a:lstStyle/>
          <a:p>
            <a:r>
              <a:rPr lang="en" dirty="0"/>
              <a:t>Asexual Relationships</a:t>
            </a:r>
            <a:endParaRPr dirty="0"/>
          </a:p>
        </p:txBody>
      </p:sp>
      <p:sp>
        <p:nvSpPr>
          <p:cNvPr id="113" name="Google Shape;113;p21"/>
          <p:cNvSpPr txBox="1">
            <a:spLocks noGrp="1"/>
          </p:cNvSpPr>
          <p:nvPr>
            <p:ph type="body" idx="1"/>
          </p:nvPr>
        </p:nvSpPr>
        <p:spPr>
          <a:xfrm>
            <a:off x="311700" y="1043598"/>
            <a:ext cx="8520600" cy="3274308"/>
          </a:xfrm>
          <a:prstGeom prst="rect">
            <a:avLst/>
          </a:prstGeom>
          <a:ln>
            <a:noFill/>
          </a:ln>
        </p:spPr>
        <p:txBody>
          <a:bodyPr spcFirstLastPara="1" wrap="square" lIns="91425" tIns="91425" rIns="91425" bIns="91425" anchor="t" anchorCtr="0">
            <a:noAutofit/>
          </a:bodyPr>
          <a:lstStyle/>
          <a:p>
            <a:pPr>
              <a:buClr>
                <a:srgbClr val="000000"/>
              </a:buClr>
              <a:buChar char="•"/>
            </a:pPr>
            <a:r>
              <a:rPr lang="en" dirty="0">
                <a:solidFill>
                  <a:schemeClr val="tx1"/>
                </a:solidFill>
              </a:rPr>
              <a:t>Ace people can be in a romantic relationship with anyone, regardless of their sexual orientation </a:t>
            </a:r>
            <a:endParaRPr lang="en-US">
              <a:solidFill>
                <a:schemeClr val="tx1"/>
              </a:solidFill>
            </a:endParaRPr>
          </a:p>
          <a:p>
            <a:pPr>
              <a:buClr>
                <a:srgbClr val="000000"/>
              </a:buClr>
              <a:buChar char="•"/>
            </a:pPr>
            <a:r>
              <a:rPr lang="en" dirty="0">
                <a:solidFill>
                  <a:schemeClr val="tx1"/>
                </a:solidFill>
              </a:rPr>
              <a:t>Only thing that matters is that both are willing to communicate openly about boundaries</a:t>
            </a:r>
            <a:endParaRPr>
              <a:solidFill>
                <a:schemeClr val="tx1"/>
              </a:solidFill>
            </a:endParaRPr>
          </a:p>
          <a:p>
            <a:pPr>
              <a:lnSpc>
                <a:spcPct val="114999"/>
              </a:lnSpc>
              <a:buChar char="•"/>
            </a:pPr>
            <a:r>
              <a:rPr lang="en" dirty="0">
                <a:solidFill>
                  <a:schemeClr val="tx1"/>
                </a:solidFill>
              </a:rPr>
              <a:t>Every person has different boundaries around sex and romance.</a:t>
            </a:r>
            <a:endParaRPr lang="en">
              <a:solidFill>
                <a:schemeClr val="tx1"/>
              </a:solidFill>
            </a:endParaRPr>
          </a:p>
          <a:p>
            <a:pPr>
              <a:lnSpc>
                <a:spcPct val="114999"/>
              </a:lnSpc>
              <a:buChar char="•"/>
            </a:pPr>
            <a:endParaRPr lang="en" dirty="0">
              <a:solidFill>
                <a:schemeClr val="tx1"/>
              </a:solidFill>
            </a:endParaRPr>
          </a:p>
          <a:p>
            <a:pPr>
              <a:lnSpc>
                <a:spcPct val="114999"/>
              </a:lnSpc>
              <a:buChar char="•"/>
            </a:pPr>
            <a:r>
              <a:rPr lang="en" dirty="0">
                <a:solidFill>
                  <a:schemeClr val="tx1"/>
                </a:solidFill>
              </a:rPr>
              <a:t>Some ace or </a:t>
            </a:r>
            <a:r>
              <a:rPr lang="en" err="1">
                <a:solidFill>
                  <a:schemeClr val="tx1"/>
                </a:solidFill>
              </a:rPr>
              <a:t>aro</a:t>
            </a:r>
            <a:r>
              <a:rPr lang="en" dirty="0">
                <a:solidFill>
                  <a:schemeClr val="tx1"/>
                </a:solidFill>
              </a:rPr>
              <a:t> people may choose to be in a QPR. This stands for Queer/Quasi-Platonic Relationship and describes a relationship that is not </a:t>
            </a:r>
            <a:r>
              <a:rPr lang="en">
                <a:solidFill>
                  <a:schemeClr val="tx1"/>
                </a:solidFill>
              </a:rPr>
              <a:t>strictly platonic or romantic. </a:t>
            </a:r>
          </a:p>
          <a:p>
            <a:pPr marL="0" indent="0">
              <a:spcBef>
                <a:spcPts val="1600"/>
              </a:spcBef>
              <a:buNone/>
            </a:pPr>
            <a:endParaRPr lang="en"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7AC82-77EB-4884-A1CD-49187F9A29CD}"/>
              </a:ext>
            </a:extLst>
          </p:cNvPr>
          <p:cNvSpPr>
            <a:spLocks noGrp="1"/>
          </p:cNvSpPr>
          <p:nvPr>
            <p:ph type="title"/>
          </p:nvPr>
        </p:nvSpPr>
        <p:spPr/>
        <p:txBody>
          <a:bodyPr/>
          <a:lstStyle/>
          <a:p>
            <a:r>
              <a:rPr lang="en-GB"/>
              <a:t>Things to Consider</a:t>
            </a:r>
            <a:br>
              <a:rPr lang="en-GB" dirty="0"/>
            </a:br>
            <a:endParaRPr lang="en-GB"/>
          </a:p>
        </p:txBody>
      </p:sp>
      <p:sp>
        <p:nvSpPr>
          <p:cNvPr id="3" name="Text Placeholder 2">
            <a:extLst>
              <a:ext uri="{FF2B5EF4-FFF2-40B4-BE49-F238E27FC236}">
                <a16:creationId xmlns:a16="http://schemas.microsoft.com/office/drawing/2014/main" id="{1556DADB-50EA-4310-A77E-7138B0851B2E}"/>
              </a:ext>
            </a:extLst>
          </p:cNvPr>
          <p:cNvSpPr>
            <a:spLocks noGrp="1"/>
          </p:cNvSpPr>
          <p:nvPr>
            <p:ph type="body" idx="1"/>
          </p:nvPr>
        </p:nvSpPr>
        <p:spPr/>
        <p:txBody>
          <a:bodyPr/>
          <a:lstStyle/>
          <a:p>
            <a:pPr marL="114300" indent="0">
              <a:spcBef>
                <a:spcPts val="1600"/>
              </a:spcBef>
              <a:buNone/>
            </a:pPr>
            <a:r>
              <a:rPr lang="en" dirty="0">
                <a:solidFill>
                  <a:srgbClr val="000000"/>
                </a:solidFill>
              </a:rPr>
              <a:t>Types of compromise in a romantic relationship: </a:t>
            </a:r>
            <a:endParaRPr lang="en-US" dirty="0"/>
          </a:p>
          <a:p>
            <a:pPr>
              <a:lnSpc>
                <a:spcPct val="114999"/>
              </a:lnSpc>
              <a:spcBef>
                <a:spcPts val="1600"/>
              </a:spcBef>
              <a:buFont typeface="Arial,Sans-Serif"/>
            </a:pPr>
            <a:r>
              <a:rPr lang="en" dirty="0">
                <a:solidFill>
                  <a:srgbClr val="000000"/>
                </a:solidFill>
              </a:rPr>
              <a:t>Nonsexual intimacy</a:t>
            </a:r>
            <a:endParaRPr lang="en-US" dirty="0"/>
          </a:p>
          <a:p>
            <a:pPr>
              <a:lnSpc>
                <a:spcPct val="114999"/>
              </a:lnSpc>
              <a:buFont typeface="Arial,Sans-Serif"/>
            </a:pPr>
            <a:r>
              <a:rPr lang="en" dirty="0">
                <a:solidFill>
                  <a:srgbClr val="000000"/>
                </a:solidFill>
              </a:rPr>
              <a:t>Open relationship or polyamory </a:t>
            </a:r>
            <a:endParaRPr lang="en-US" dirty="0"/>
          </a:p>
          <a:p>
            <a:pPr>
              <a:lnSpc>
                <a:spcPct val="114999"/>
              </a:lnSpc>
              <a:buFont typeface="Arial,Sans-Serif"/>
            </a:pPr>
            <a:r>
              <a:rPr lang="en" dirty="0">
                <a:solidFill>
                  <a:srgbClr val="000000"/>
                </a:solidFill>
              </a:rPr>
              <a:t>Potential sex if both give </a:t>
            </a:r>
            <a:r>
              <a:rPr lang="en" u="sng" dirty="0">
                <a:solidFill>
                  <a:srgbClr val="000000"/>
                </a:solidFill>
              </a:rPr>
              <a:t>enthusiastic</a:t>
            </a:r>
            <a:r>
              <a:rPr lang="en" dirty="0">
                <a:solidFill>
                  <a:srgbClr val="000000"/>
                </a:solidFill>
              </a:rPr>
              <a:t> consent</a:t>
            </a:r>
            <a:endParaRPr lang="en-US" dirty="0"/>
          </a:p>
          <a:p>
            <a:pPr lvl="1">
              <a:lnSpc>
                <a:spcPct val="114999"/>
              </a:lnSpc>
              <a:buFont typeface="Arial,Sans-Serif"/>
              <a:buChar char="○"/>
            </a:pPr>
            <a:r>
              <a:rPr lang="en" dirty="0">
                <a:solidFill>
                  <a:srgbClr val="000000"/>
                </a:solidFill>
              </a:rPr>
              <a:t>Enthusiastic consent is important-- you should </a:t>
            </a:r>
            <a:r>
              <a:rPr lang="en" u="sng" dirty="0">
                <a:solidFill>
                  <a:srgbClr val="000000"/>
                </a:solidFill>
              </a:rPr>
              <a:t>never</a:t>
            </a:r>
            <a:r>
              <a:rPr lang="en" dirty="0">
                <a:solidFill>
                  <a:srgbClr val="000000"/>
                </a:solidFill>
              </a:rPr>
              <a:t> try to persuade someone to have sex</a:t>
            </a:r>
            <a:endParaRPr lang="en-US" dirty="0"/>
          </a:p>
          <a:p>
            <a:pPr>
              <a:lnSpc>
                <a:spcPct val="114999"/>
              </a:lnSpc>
              <a:buFont typeface="Arial,Sans-Serif"/>
            </a:pPr>
            <a:r>
              <a:rPr lang="en" dirty="0">
                <a:solidFill>
                  <a:srgbClr val="000000"/>
                </a:solidFill>
              </a:rPr>
              <a:t>BDSM (can have sexual component or no) </a:t>
            </a:r>
            <a:endParaRPr lang="en-US" dirty="0"/>
          </a:p>
          <a:p>
            <a:pPr>
              <a:lnSpc>
                <a:spcPct val="114999"/>
              </a:lnSpc>
              <a:buFont typeface="Arial,Sans-Serif"/>
            </a:pPr>
            <a:r>
              <a:rPr lang="en" dirty="0">
                <a:solidFill>
                  <a:srgbClr val="000000"/>
                </a:solidFill>
              </a:rPr>
              <a:t>Mutual masturbation</a:t>
            </a:r>
            <a:endParaRPr lang="en-US" dirty="0"/>
          </a:p>
          <a:p>
            <a:pPr>
              <a:lnSpc>
                <a:spcPct val="114999"/>
              </a:lnSpc>
              <a:buFont typeface="Arial,Sans-Serif"/>
            </a:pPr>
            <a:r>
              <a:rPr lang="en" dirty="0">
                <a:solidFill>
                  <a:srgbClr val="000000"/>
                </a:solidFill>
              </a:rPr>
              <a:t>Other options, based on what both people are comfortable with </a:t>
            </a:r>
            <a:endParaRPr lang="en-GB" dirty="0"/>
          </a:p>
        </p:txBody>
      </p:sp>
      <p:pic>
        <p:nvPicPr>
          <p:cNvPr id="5" name="Picture 5" descr="Astronaut holding an asexual flag.">
            <a:extLst>
              <a:ext uri="{FF2B5EF4-FFF2-40B4-BE49-F238E27FC236}">
                <a16:creationId xmlns:a16="http://schemas.microsoft.com/office/drawing/2014/main" id="{44F3A7B7-ABF5-4190-AB8D-E4FA67A770DE}"/>
              </a:ext>
            </a:extLst>
          </p:cNvPr>
          <p:cNvPicPr>
            <a:picLocks noChangeAspect="1"/>
          </p:cNvPicPr>
          <p:nvPr/>
        </p:nvPicPr>
        <p:blipFill>
          <a:blip r:embed="rId2"/>
          <a:stretch>
            <a:fillRect/>
          </a:stretch>
        </p:blipFill>
        <p:spPr>
          <a:xfrm>
            <a:off x="6025243" y="195640"/>
            <a:ext cx="2743200" cy="2302933"/>
          </a:xfrm>
          <a:prstGeom prst="rect">
            <a:avLst/>
          </a:prstGeom>
        </p:spPr>
      </p:pic>
    </p:spTree>
    <p:extLst>
      <p:ext uri="{BB962C8B-B14F-4D97-AF65-F5344CB8AC3E}">
        <p14:creationId xmlns:p14="http://schemas.microsoft.com/office/powerpoint/2010/main" val="3737927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2"/>
          <p:cNvSpPr txBox="1">
            <a:spLocks noGrp="1"/>
          </p:cNvSpPr>
          <p:nvPr>
            <p:ph type="title"/>
          </p:nvPr>
        </p:nvSpPr>
        <p:spPr>
          <a:xfrm>
            <a:off x="311700" y="936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Nonsexual Intimacy (For Aces and Non-Aces)</a:t>
            </a:r>
            <a:endParaRPr/>
          </a:p>
        </p:txBody>
      </p:sp>
      <p:sp>
        <p:nvSpPr>
          <p:cNvPr id="119" name="Google Shape;119;p22"/>
          <p:cNvSpPr txBox="1">
            <a:spLocks noGrp="1"/>
          </p:cNvSpPr>
          <p:nvPr>
            <p:ph type="body" idx="1"/>
          </p:nvPr>
        </p:nvSpPr>
        <p:spPr>
          <a:xfrm>
            <a:off x="159725" y="666300"/>
            <a:ext cx="4245600" cy="42324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Clr>
                <a:srgbClr val="000000"/>
              </a:buClr>
              <a:buSzPts val="1600"/>
              <a:buChar char="●"/>
            </a:pPr>
            <a:r>
              <a:rPr lang="en" sz="1600">
                <a:solidFill>
                  <a:srgbClr val="000000"/>
                </a:solidFill>
              </a:rPr>
              <a:t>Hug</a:t>
            </a:r>
            <a:endParaRPr sz="1600">
              <a:solidFill>
                <a:srgbClr val="000000"/>
              </a:solidFill>
            </a:endParaRPr>
          </a:p>
          <a:p>
            <a:pPr marL="457200" lvl="0" indent="-330200" algn="l" rtl="0">
              <a:spcBef>
                <a:spcPts val="0"/>
              </a:spcBef>
              <a:spcAft>
                <a:spcPts val="0"/>
              </a:spcAft>
              <a:buClr>
                <a:srgbClr val="000000"/>
              </a:buClr>
              <a:buSzPts val="1600"/>
              <a:buChar char="●"/>
            </a:pPr>
            <a:r>
              <a:rPr lang="en" sz="1600">
                <a:solidFill>
                  <a:srgbClr val="000000"/>
                </a:solidFill>
              </a:rPr>
              <a:t>Share things</a:t>
            </a:r>
            <a:endParaRPr sz="1600">
              <a:solidFill>
                <a:srgbClr val="000000"/>
              </a:solidFill>
            </a:endParaRPr>
          </a:p>
          <a:p>
            <a:pPr marL="457200" lvl="0" indent="-330200" algn="l" rtl="0">
              <a:spcBef>
                <a:spcPts val="0"/>
              </a:spcBef>
              <a:spcAft>
                <a:spcPts val="0"/>
              </a:spcAft>
              <a:buClr>
                <a:srgbClr val="000000"/>
              </a:buClr>
              <a:buSzPts val="1600"/>
              <a:buChar char="●"/>
            </a:pPr>
            <a:r>
              <a:rPr lang="en" sz="1600">
                <a:solidFill>
                  <a:srgbClr val="000000"/>
                </a:solidFill>
              </a:rPr>
              <a:t>Have deep conversations</a:t>
            </a:r>
            <a:endParaRPr sz="1600">
              <a:solidFill>
                <a:srgbClr val="000000"/>
              </a:solidFill>
            </a:endParaRPr>
          </a:p>
          <a:p>
            <a:pPr marL="457200" lvl="0" indent="-330200" algn="l" rtl="0">
              <a:spcBef>
                <a:spcPts val="0"/>
              </a:spcBef>
              <a:spcAft>
                <a:spcPts val="0"/>
              </a:spcAft>
              <a:buClr>
                <a:srgbClr val="000000"/>
              </a:buClr>
              <a:buSzPts val="1600"/>
              <a:buChar char="●"/>
            </a:pPr>
            <a:r>
              <a:rPr lang="en" sz="1600">
                <a:solidFill>
                  <a:schemeClr val="dk1"/>
                </a:solidFill>
              </a:rPr>
              <a:t>Touch noses</a:t>
            </a:r>
            <a:endParaRPr sz="1600">
              <a:solidFill>
                <a:schemeClr val="dk1"/>
              </a:solidFill>
            </a:endParaRPr>
          </a:p>
          <a:p>
            <a:pPr marL="457200" lvl="0" indent="-330200" algn="l" rtl="0">
              <a:spcBef>
                <a:spcPts val="0"/>
              </a:spcBef>
              <a:spcAft>
                <a:spcPts val="0"/>
              </a:spcAft>
              <a:buClr>
                <a:srgbClr val="000000"/>
              </a:buClr>
              <a:buSzPts val="1600"/>
              <a:buChar char="●"/>
            </a:pPr>
            <a:r>
              <a:rPr lang="en" sz="1600">
                <a:solidFill>
                  <a:schemeClr val="dk1"/>
                </a:solidFill>
              </a:rPr>
              <a:t>Cuddle </a:t>
            </a:r>
            <a:endParaRPr sz="1600">
              <a:solidFill>
                <a:schemeClr val="dk1"/>
              </a:solidFill>
            </a:endParaRPr>
          </a:p>
          <a:p>
            <a:pPr marL="457200" lvl="0" indent="-330200" algn="l" rtl="0">
              <a:spcBef>
                <a:spcPts val="0"/>
              </a:spcBef>
              <a:spcAft>
                <a:spcPts val="0"/>
              </a:spcAft>
              <a:buClr>
                <a:srgbClr val="000000"/>
              </a:buClr>
              <a:buSzPts val="1600"/>
              <a:buChar char="●"/>
            </a:pPr>
            <a:r>
              <a:rPr lang="en" sz="1600">
                <a:solidFill>
                  <a:schemeClr val="dk1"/>
                </a:solidFill>
              </a:rPr>
              <a:t>Try to have a whole conversation with only eye contact and facial expressions</a:t>
            </a:r>
            <a:endParaRPr sz="1600">
              <a:solidFill>
                <a:schemeClr val="dk1"/>
              </a:solidFill>
            </a:endParaRPr>
          </a:p>
          <a:p>
            <a:pPr marL="457200" lvl="0" indent="-330200" algn="l" rtl="0">
              <a:spcBef>
                <a:spcPts val="0"/>
              </a:spcBef>
              <a:spcAft>
                <a:spcPts val="0"/>
              </a:spcAft>
              <a:buClr>
                <a:srgbClr val="000000"/>
              </a:buClr>
              <a:buSzPts val="1600"/>
              <a:buChar char="●"/>
            </a:pPr>
            <a:r>
              <a:rPr lang="en" sz="1600">
                <a:solidFill>
                  <a:schemeClr val="dk1"/>
                </a:solidFill>
              </a:rPr>
              <a:t>Learn something new together</a:t>
            </a:r>
            <a:endParaRPr sz="1600">
              <a:solidFill>
                <a:schemeClr val="dk1"/>
              </a:solidFill>
            </a:endParaRPr>
          </a:p>
          <a:p>
            <a:pPr marL="457200" lvl="0" indent="-330200" algn="l" rtl="0">
              <a:spcBef>
                <a:spcPts val="0"/>
              </a:spcBef>
              <a:spcAft>
                <a:spcPts val="0"/>
              </a:spcAft>
              <a:buClr>
                <a:srgbClr val="000000"/>
              </a:buClr>
              <a:buSzPts val="1600"/>
              <a:buChar char="●"/>
            </a:pPr>
            <a:r>
              <a:rPr lang="en" sz="1600">
                <a:solidFill>
                  <a:schemeClr val="dk1"/>
                </a:solidFill>
              </a:rPr>
              <a:t>Joke</a:t>
            </a:r>
            <a:endParaRPr sz="1600">
              <a:solidFill>
                <a:schemeClr val="dk1"/>
              </a:solidFill>
            </a:endParaRPr>
          </a:p>
          <a:p>
            <a:pPr marL="457200" lvl="0" indent="-330200" algn="l" rtl="0">
              <a:spcBef>
                <a:spcPts val="0"/>
              </a:spcBef>
              <a:spcAft>
                <a:spcPts val="0"/>
              </a:spcAft>
              <a:buClr>
                <a:srgbClr val="000000"/>
              </a:buClr>
              <a:buSzPts val="1600"/>
              <a:buChar char="●"/>
            </a:pPr>
            <a:r>
              <a:rPr lang="en" sz="1600">
                <a:solidFill>
                  <a:schemeClr val="dk1"/>
                </a:solidFill>
              </a:rPr>
              <a:t>Trace designs on their body</a:t>
            </a:r>
            <a:endParaRPr sz="1600">
              <a:solidFill>
                <a:schemeClr val="dk1"/>
              </a:solidFill>
            </a:endParaRPr>
          </a:p>
          <a:p>
            <a:pPr marL="457200" lvl="0" indent="-330200" algn="l" rtl="0">
              <a:spcBef>
                <a:spcPts val="0"/>
              </a:spcBef>
              <a:spcAft>
                <a:spcPts val="0"/>
              </a:spcAft>
              <a:buClr>
                <a:srgbClr val="000000"/>
              </a:buClr>
              <a:buSzPts val="1600"/>
              <a:buChar char="●"/>
            </a:pPr>
            <a:r>
              <a:rPr lang="en" sz="1600">
                <a:solidFill>
                  <a:schemeClr val="dk1"/>
                </a:solidFill>
              </a:rPr>
              <a:t>Listen to their heartbeat</a:t>
            </a:r>
            <a:endParaRPr sz="1600">
              <a:solidFill>
                <a:schemeClr val="dk1"/>
              </a:solidFill>
            </a:endParaRPr>
          </a:p>
          <a:p>
            <a:pPr marL="457200" lvl="0" indent="-330200" algn="l" rtl="0">
              <a:spcBef>
                <a:spcPts val="0"/>
              </a:spcBef>
              <a:spcAft>
                <a:spcPts val="0"/>
              </a:spcAft>
              <a:buClr>
                <a:srgbClr val="000000"/>
              </a:buClr>
              <a:buSzPts val="1600"/>
              <a:buChar char="●"/>
            </a:pPr>
            <a:r>
              <a:rPr lang="en" sz="1600">
                <a:solidFill>
                  <a:schemeClr val="dk1"/>
                </a:solidFill>
              </a:rPr>
              <a:t>Sing, do art, or play instruments together</a:t>
            </a:r>
            <a:endParaRPr sz="1600">
              <a:solidFill>
                <a:schemeClr val="dk1"/>
              </a:solidFill>
            </a:endParaRPr>
          </a:p>
          <a:p>
            <a:pPr marL="457200" lvl="0" indent="-330200" algn="l" rtl="0">
              <a:spcBef>
                <a:spcPts val="0"/>
              </a:spcBef>
              <a:spcAft>
                <a:spcPts val="0"/>
              </a:spcAft>
              <a:buClr>
                <a:srgbClr val="000000"/>
              </a:buClr>
              <a:buSzPts val="1600"/>
              <a:buChar char="●"/>
            </a:pPr>
            <a:r>
              <a:rPr lang="en" sz="1600">
                <a:solidFill>
                  <a:schemeClr val="dk1"/>
                </a:solidFill>
              </a:rPr>
              <a:t>Talk about and respect each others boundaries</a:t>
            </a:r>
            <a:endParaRPr sz="1600">
              <a:solidFill>
                <a:srgbClr val="000000"/>
              </a:solidFill>
            </a:endParaRPr>
          </a:p>
          <a:p>
            <a:pPr marL="0" lvl="0" indent="0" algn="l" rtl="0">
              <a:spcBef>
                <a:spcPts val="0"/>
              </a:spcBef>
              <a:spcAft>
                <a:spcPts val="0"/>
              </a:spcAft>
              <a:buNone/>
            </a:pPr>
            <a:endParaRPr sz="1600">
              <a:solidFill>
                <a:srgbClr val="000000"/>
              </a:solidFill>
            </a:endParaRPr>
          </a:p>
          <a:p>
            <a:pPr marL="0" lvl="0" indent="0" algn="l" rtl="0">
              <a:spcBef>
                <a:spcPts val="0"/>
              </a:spcBef>
              <a:spcAft>
                <a:spcPts val="1600"/>
              </a:spcAft>
              <a:buNone/>
            </a:pPr>
            <a:endParaRPr sz="1600">
              <a:solidFill>
                <a:srgbClr val="000000"/>
              </a:solidFill>
            </a:endParaRPr>
          </a:p>
        </p:txBody>
      </p:sp>
      <p:sp>
        <p:nvSpPr>
          <p:cNvPr id="120" name="Google Shape;120;p22"/>
          <p:cNvSpPr txBox="1"/>
          <p:nvPr/>
        </p:nvSpPr>
        <p:spPr>
          <a:xfrm>
            <a:off x="4405325" y="666300"/>
            <a:ext cx="4738800" cy="4312800"/>
          </a:xfrm>
          <a:prstGeom prst="rect">
            <a:avLst/>
          </a:prstGeom>
          <a:noFill/>
          <a:ln>
            <a:noFill/>
          </a:ln>
        </p:spPr>
        <p:txBody>
          <a:bodyPr spcFirstLastPara="1" wrap="square" lIns="91425" tIns="91425" rIns="91425" bIns="91425" anchor="t" anchorCtr="0">
            <a:noAutofit/>
          </a:bodyPr>
          <a:lstStyle/>
          <a:p>
            <a:pPr marL="457200" lvl="0" indent="-330200" algn="l" rtl="0">
              <a:lnSpc>
                <a:spcPct val="115000"/>
              </a:lnSpc>
              <a:spcBef>
                <a:spcPts val="0"/>
              </a:spcBef>
              <a:spcAft>
                <a:spcPts val="0"/>
              </a:spcAft>
              <a:buClr>
                <a:schemeClr val="dk1"/>
              </a:buClr>
              <a:buSzPts val="1600"/>
              <a:buChar char="●"/>
            </a:pPr>
            <a:r>
              <a:rPr lang="en" sz="1600">
                <a:solidFill>
                  <a:schemeClr val="dk1"/>
                </a:solidFill>
              </a:rPr>
              <a:t>Sit next to them</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 sz="1600">
                <a:solidFill>
                  <a:schemeClr val="dk1"/>
                </a:solidFill>
              </a:rPr>
              <a:t>Be physically/emotionally vulnerable</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 sz="1600">
                <a:solidFill>
                  <a:schemeClr val="dk1"/>
                </a:solidFill>
              </a:rPr>
              <a:t>Just sleep together</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 sz="1600">
                <a:solidFill>
                  <a:schemeClr val="dk1"/>
                </a:solidFill>
              </a:rPr>
              <a:t>Take care of hygiene together</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 sz="1600">
                <a:solidFill>
                  <a:schemeClr val="dk1"/>
                </a:solidFill>
              </a:rPr>
              <a:t>Nuzzle</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 sz="1600">
                <a:solidFill>
                  <a:schemeClr val="dk1"/>
                </a:solidFill>
              </a:rPr>
              <a:t>Cry together</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 sz="1600">
                <a:solidFill>
                  <a:schemeClr val="dk1"/>
                </a:solidFill>
              </a:rPr>
              <a:t>Compliment each other</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 sz="1600">
                <a:solidFill>
                  <a:schemeClr val="dk1"/>
                </a:solidFill>
              </a:rPr>
              <a:t>Close your eyes and memorise each other’s faces with your fingers</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 sz="1600">
                <a:solidFill>
                  <a:schemeClr val="dk1"/>
                </a:solidFill>
              </a:rPr>
              <a:t>Give massages</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 sz="1600">
                <a:solidFill>
                  <a:schemeClr val="dk1"/>
                </a:solidFill>
              </a:rPr>
              <a:t>Tickle them</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 sz="1600">
                <a:solidFill>
                  <a:schemeClr val="dk1"/>
                </a:solidFill>
              </a:rPr>
              <a:t>Play with their hair</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 sz="1600">
                <a:solidFill>
                  <a:schemeClr val="dk1"/>
                </a:solidFill>
              </a:rPr>
              <a:t>Scratch their back</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 sz="1600">
                <a:solidFill>
                  <a:schemeClr val="dk1"/>
                </a:solidFill>
              </a:rPr>
              <a:t>Be comfortable with each other’s bodily functions</a:t>
            </a:r>
            <a:endParaRPr sz="1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0"/>
          <p:cNvSpPr txBox="1">
            <a:spLocks noGrp="1"/>
          </p:cNvSpPr>
          <p:nvPr>
            <p:ph type="title"/>
          </p:nvPr>
        </p:nvSpPr>
        <p:spPr>
          <a:xfrm>
            <a:off x="3498150" y="199125"/>
            <a:ext cx="214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Resources</a:t>
            </a:r>
          </a:p>
        </p:txBody>
      </p:sp>
      <p:sp>
        <p:nvSpPr>
          <p:cNvPr id="2" name="TextBox 1">
            <a:extLst>
              <a:ext uri="{FF2B5EF4-FFF2-40B4-BE49-F238E27FC236}">
                <a16:creationId xmlns:a16="http://schemas.microsoft.com/office/drawing/2014/main" id="{033F6B14-E9AC-4FBE-8727-D520D9A40105}"/>
              </a:ext>
            </a:extLst>
          </p:cNvPr>
          <p:cNvSpPr txBox="1"/>
          <p:nvPr/>
        </p:nvSpPr>
        <p:spPr>
          <a:xfrm>
            <a:off x="407599" y="1027622"/>
            <a:ext cx="8350368" cy="33239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Master list of many ace/aro resources: </a:t>
            </a:r>
            <a:r>
              <a:rPr lang="en-GB" dirty="0">
                <a:hlinkClick r:id="rId3"/>
              </a:rPr>
              <a:t>http://www.oulgbtq.org/acearo-resources.html</a:t>
            </a:r>
            <a:endParaRPr lang="en-US"/>
          </a:p>
          <a:p>
            <a:r>
              <a:rPr lang="en-GB" dirty="0"/>
              <a:t>Aven -  </a:t>
            </a:r>
            <a:r>
              <a:rPr lang="en-GB" dirty="0">
                <a:hlinkClick r:id="rId4"/>
              </a:rPr>
              <a:t>https://asexuality.org</a:t>
            </a:r>
            <a:r>
              <a:rPr lang="en-GB"/>
              <a:t> - forums for ace people and for friends, families and partners of aces.</a:t>
            </a:r>
          </a:p>
          <a:p>
            <a:r>
              <a:rPr lang="en-GB"/>
              <a:t>Aropocalpse – </a:t>
            </a:r>
            <a:r>
              <a:rPr lang="en-GB" dirty="0">
                <a:hlinkClick r:id="rId5"/>
              </a:rPr>
              <a:t>https://aropocolypse.org</a:t>
            </a:r>
            <a:r>
              <a:rPr lang="en-GB"/>
              <a:t> - aro-spec forums</a:t>
            </a:r>
          </a:p>
          <a:p>
            <a:r>
              <a:rPr lang="en-GB"/>
              <a:t>Demi/graysexuality panel from acecon 2020: </a:t>
            </a:r>
            <a:r>
              <a:rPr lang="en-GB" dirty="0">
                <a:hlinkClick r:id="rId6"/>
              </a:rPr>
              <a:t>https://youtu.be/8y8BhRrBpys</a:t>
            </a:r>
          </a:p>
          <a:p>
            <a:r>
              <a:rPr lang="en-GB"/>
              <a:t>Demisexuality resource masterlist: </a:t>
            </a:r>
            <a:r>
              <a:rPr lang="en-GB" dirty="0">
                <a:hlinkClick r:id="rId7"/>
              </a:rPr>
              <a:t>https://www.reddit.com/r/demisexuality/comments/6peu8q/links_and_resources_masterpost/</a:t>
            </a:r>
            <a:endParaRPr lang="en-GB" dirty="0"/>
          </a:p>
          <a:p>
            <a:r>
              <a:rPr lang="en-GB"/>
              <a:t>Umbrella terms: </a:t>
            </a:r>
            <a:r>
              <a:rPr lang="en-GB" dirty="0">
                <a:hlinkClick r:id="rId8"/>
              </a:rPr>
              <a:t>https://lgbta.wikia.org/wiki/Asexual_Spectrum</a:t>
            </a:r>
          </a:p>
          <a:p>
            <a:r>
              <a:rPr lang="en-GB"/>
              <a:t>Split attraction model: </a:t>
            </a:r>
            <a:r>
              <a:rPr lang="en-GB" dirty="0">
                <a:hlinkClick r:id="rId9"/>
              </a:rPr>
              <a:t>https://youtu.be/lZPnFcEkZNI</a:t>
            </a:r>
          </a:p>
          <a:p>
            <a:r>
              <a:rPr lang="en-GB"/>
              <a:t>Ace/allo relationships from the allo side: </a:t>
            </a:r>
            <a:r>
              <a:rPr lang="en-GB" dirty="0">
                <a:hlinkClick r:id="rId10"/>
              </a:rPr>
              <a:t>https://youtu.be/FhRs4x9XWZI</a:t>
            </a:r>
          </a:p>
          <a:p>
            <a:r>
              <a:rPr lang="en-GB"/>
              <a:t>Evie Lupine on YouTube is a good example of an ace person in BDSM: </a:t>
            </a:r>
            <a:r>
              <a:rPr lang="en-GB" u="sng" dirty="0">
                <a:hlinkClick r:id="rId11"/>
              </a:rPr>
              <a:t>https://www.youtube.com/EvieLupine</a:t>
            </a:r>
            <a:endParaRPr lang="en-GB"/>
          </a:p>
          <a:p>
            <a:r>
              <a:rPr lang="en-GB"/>
              <a:t>QPRs: </a:t>
            </a:r>
            <a:r>
              <a:rPr lang="en-GB" dirty="0">
                <a:hlinkClick r:id="rId12"/>
              </a:rPr>
              <a:t>https://siobhancrosslin.wordpress.com/2017/08/05/on-queerplatonic-relationships-from-someone-whos-actually-in-one/</a:t>
            </a:r>
          </a:p>
          <a:p>
            <a:r>
              <a:rPr lang="en-GB" dirty="0">
                <a:hlinkClick r:id="rId13"/>
              </a:rPr>
              <a:t>https://youtu.be/J6Xg9sA6XWA</a:t>
            </a:r>
          </a:p>
          <a:p>
            <a:endParaRPr lang="en-GB"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9</Slides>
  <Notes>8</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Simple Light</vt:lpstr>
      <vt:lpstr>Asexuality</vt:lpstr>
      <vt:lpstr>What is Asexuality? </vt:lpstr>
      <vt:lpstr>Demisexuality and Greysexuality   </vt:lpstr>
      <vt:lpstr>The Split Attraction Model</vt:lpstr>
      <vt:lpstr>Attitudes toward Sex</vt:lpstr>
      <vt:lpstr>Asexual Relationships</vt:lpstr>
      <vt:lpstr>Things to Consider </vt:lpstr>
      <vt:lpstr>Nonsexual Intimacy (For Aces and Non-Aces)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Asexuality</dc:title>
  <cp:revision>785</cp:revision>
  <dcterms:modified xsi:type="dcterms:W3CDTF">2020-10-01T13:22:17Z</dcterms:modified>
</cp:coreProperties>
</file>